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notesMasterIdLst>
    <p:notesMasterId r:id="rId12"/>
  </p:notesMasterIdLst>
  <p:sldIdLst>
    <p:sldId id="256" r:id="rId2"/>
    <p:sldId id="304" r:id="rId3"/>
    <p:sldId id="299" r:id="rId4"/>
    <p:sldId id="269" r:id="rId5"/>
    <p:sldId id="301" r:id="rId6"/>
    <p:sldId id="266" r:id="rId7"/>
    <p:sldId id="303" r:id="rId8"/>
    <p:sldId id="302" r:id="rId9"/>
    <p:sldId id="258" r:id="rId10"/>
    <p:sldId id="30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32C"/>
    <a:srgbClr val="E99B93"/>
    <a:srgbClr val="D64A3B"/>
    <a:srgbClr val="DCD707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13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EE6C7D-D181-4221-8C7E-848066655943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C3E8E-FD95-4267-9A15-7451E30ACF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71369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C71D03-A114-44A8-B885-DD937F372C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r>
              <a:rPr lang="en-US" b="1" dirty="0">
                <a:solidFill>
                  <a:prstClr val="black"/>
                </a:solidFill>
                <a:latin typeface="Century Gothic" panose="020B0502020202020204" pitchFamily="34" charset="0"/>
              </a:rPr>
              <a:t>NCDs account for 62% mortality; 55% Premature, 62% OOPE of Total Health Expenditure</a:t>
            </a:r>
          </a:p>
          <a:p>
            <a:pPr marL="171441" indent="-171441">
              <a:buFont typeface="Arial" panose="020B0604020202020204" pitchFamily="34" charset="0"/>
              <a:buChar char="•"/>
              <a:defRPr/>
            </a:pPr>
            <a:r>
              <a:rPr lang="en-IN" dirty="0"/>
              <a:t>NSSO  data (71</a:t>
            </a:r>
            <a:r>
              <a:rPr lang="en-IN" baseline="30000" dirty="0"/>
              <a:t>st</a:t>
            </a:r>
            <a:r>
              <a:rPr lang="en-IN" dirty="0"/>
              <a:t> Round. 2014) shows 11.5% and about 4% in rural and urban areas respectively sought any form of Outpatient care - at or below the CHC (secondary health centres) (except for Childbirth).</a:t>
            </a:r>
          </a:p>
          <a:p>
            <a:pPr marL="171441" indent="-171441">
              <a:buFont typeface="Arial" panose="020B0604020202020204" pitchFamily="34" charset="0"/>
              <a:buChar char="•"/>
              <a:defRPr/>
            </a:pPr>
            <a:r>
              <a:rPr lang="en-IN" dirty="0"/>
              <a:t>Presently the Sub centre and Primary Health centre- currently provide preventive care mostly related to maternal and child health,  </a:t>
            </a:r>
          </a:p>
          <a:p>
            <a:pPr marL="171441" indent="-171441">
              <a:buFont typeface="Arial" panose="020B0604020202020204" pitchFamily="34" charset="0"/>
              <a:buChar char="•"/>
              <a:defRPr/>
            </a:pPr>
            <a:r>
              <a:rPr lang="en-IN" dirty="0"/>
              <a:t>The need for primary health care is met by unqualified practitioners. particularly in the high focus states, </a:t>
            </a:r>
          </a:p>
          <a:p>
            <a:pPr marL="171441" indent="-171441">
              <a:buFont typeface="Arial" panose="020B0604020202020204" pitchFamily="34" charset="0"/>
              <a:buChar char="•"/>
              <a:defRPr/>
            </a:pPr>
            <a:r>
              <a:rPr lang="en-IN" dirty="0"/>
              <a:t>There is a huge unmet need  for early detection and management of Non-communicable diseases and other chronic conditions. NCDs currently account for 62% mortality of which 55% is premature mortality.</a:t>
            </a:r>
          </a:p>
          <a:p>
            <a:pPr marL="171441" indent="-171441">
              <a:buFont typeface="Arial" panose="020B0604020202020204" pitchFamily="34" charset="0"/>
              <a:buChar char="•"/>
              <a:defRPr/>
            </a:pPr>
            <a:r>
              <a:rPr lang="en-IN" dirty="0"/>
              <a:t>Studies show that losses associated with physical NCDs is expected to be about  $3.55 trillion  by 2030</a:t>
            </a:r>
          </a:p>
          <a:p>
            <a:pPr>
              <a:defRPr/>
            </a:pPr>
            <a:endParaRPr lang="en-IN" dirty="0"/>
          </a:p>
        </p:txBody>
      </p:sp>
      <p:sp>
        <p:nvSpPr>
          <p:cNvPr id="5124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57066" indent="-291179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64717" indent="-232943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30604" indent="-232943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96491" indent="-232943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D4E52-8D0A-4155-8BD2-B06F1D5C255A}" type="slidenum">
              <a:rPr kumimoji="0" lang="en-I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3152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09575" y="-4763"/>
            <a:ext cx="3761184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6301" y="1380069"/>
            <a:ext cx="6430967" cy="2616199"/>
          </a:xfrm>
        </p:spPr>
        <p:txBody>
          <a:bodyPr anchor="b">
            <a:normAutofit/>
          </a:bodyPr>
          <a:lstStyle>
            <a:lvl1pPr algn="r">
              <a:defRPr sz="45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86533" y="3996267"/>
            <a:ext cx="5240734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1575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99309" y="5883276"/>
            <a:ext cx="3243033" cy="365125"/>
          </a:xfr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11376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4732865"/>
            <a:ext cx="7514033" cy="566738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509" y="932112"/>
            <a:ext cx="6169458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234" y="5299603"/>
            <a:ext cx="7514033" cy="493712"/>
          </a:xfrm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8706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685800"/>
            <a:ext cx="7514033" cy="3048000"/>
          </a:xfrm>
        </p:spPr>
        <p:txBody>
          <a:bodyPr anchor="ctr">
            <a:normAutofit/>
          </a:bodyPr>
          <a:lstStyle>
            <a:lvl1pPr algn="ctr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343400"/>
            <a:ext cx="7514035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2853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98959" y="863023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0069" y="2819399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159" y="685801"/>
            <a:ext cx="6742509" cy="27431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827609" y="3428999"/>
            <a:ext cx="6399611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35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343400"/>
            <a:ext cx="751403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97077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3308581"/>
            <a:ext cx="7514032" cy="1468800"/>
          </a:xfrm>
        </p:spPr>
        <p:txBody>
          <a:bodyPr anchor="b">
            <a:normAutofit/>
          </a:bodyPr>
          <a:lstStyle>
            <a:lvl1pPr algn="r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777381"/>
            <a:ext cx="7514033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22396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98959" y="863023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0069" y="2819399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159" y="685801"/>
            <a:ext cx="6742509" cy="27431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235" y="3886200"/>
            <a:ext cx="7514033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1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775200"/>
            <a:ext cx="7514033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3240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685801"/>
            <a:ext cx="7514034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234" y="3505200"/>
            <a:ext cx="7514035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1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343400"/>
            <a:ext cx="7514035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24772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2280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9492" y="685800"/>
            <a:ext cx="1327777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234" y="685800"/>
            <a:ext cx="6014807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4031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13893" y="5867132"/>
            <a:ext cx="413375" cy="365125"/>
          </a:xfrm>
        </p:spPr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53052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9210" y="2666999"/>
            <a:ext cx="6698060" cy="2110382"/>
          </a:xfrm>
        </p:spPr>
        <p:txBody>
          <a:bodyPr anchor="b"/>
          <a:lstStyle>
            <a:lvl1pPr algn="r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9209" y="4777381"/>
            <a:ext cx="669806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65593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685801"/>
            <a:ext cx="7514035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3235" y="2667000"/>
            <a:ext cx="3671291" cy="3124201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5975" y="2667000"/>
            <a:ext cx="3671292" cy="31242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8325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134" y="2658533"/>
            <a:ext cx="3455391" cy="576262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233" y="3335337"/>
            <a:ext cx="3671292" cy="2455862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366" y="2667000"/>
            <a:ext cx="3466903" cy="576262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5975" y="3335337"/>
            <a:ext cx="3671292" cy="2455862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9655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6984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323005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1600200"/>
            <a:ext cx="2661841" cy="1371600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6525" y="685800"/>
            <a:ext cx="4680743" cy="5105401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234" y="2971800"/>
            <a:ext cx="266184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94224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043" y="1752599"/>
            <a:ext cx="4069619" cy="1371600"/>
          </a:xfrm>
        </p:spPr>
        <p:txBody>
          <a:bodyPr anchor="b">
            <a:normAutofit/>
          </a:bodyPr>
          <a:lstStyle>
            <a:lvl1pPr algn="ctr">
              <a:defRPr sz="21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6011" y="914400"/>
            <a:ext cx="246073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043" y="3124199"/>
            <a:ext cx="406961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037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3109" y="1"/>
            <a:ext cx="1827610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3234" y="685801"/>
            <a:ext cx="7514035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3" y="2667000"/>
            <a:ext cx="7514035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9492" y="5883276"/>
            <a:ext cx="857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7DD1132-BBAB-4F96-B9BF-483B290D5325}" type="datetimeFigureOut">
              <a:rPr lang="en-IN" smtClean="0"/>
              <a:t>04-09-2018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9210" y="5883276"/>
            <a:ext cx="53131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3893" y="5883276"/>
            <a:ext cx="413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6455C1A-5343-4833-9979-EBF79D2FFB6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8676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ctr" defTabSz="342900" rtl="0" eaLnBrk="1" latinLnBrk="0" hangingPunct="1">
        <a:spcBef>
          <a:spcPct val="0"/>
        </a:spcBef>
        <a:buNone/>
        <a:defRPr sz="3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5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3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30C62-A7C7-41A3-8254-9D380B4EA1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699022"/>
            <a:ext cx="7419264" cy="1790700"/>
          </a:xfrm>
        </p:spPr>
        <p:txBody>
          <a:bodyPr anchor="ctr"/>
          <a:lstStyle/>
          <a:p>
            <a:r>
              <a:rPr lang="en-IN" b="1" dirty="0">
                <a:latin typeface="Calibri" panose="020F0502020204030204" pitchFamily="34" charset="0"/>
                <a:cs typeface="Calibri" panose="020F0502020204030204" pitchFamily="34" charset="0"/>
              </a:rPr>
              <a:t>12</a:t>
            </a:r>
            <a:r>
              <a:rPr lang="en-IN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IN" b="1" dirty="0">
                <a:latin typeface="Calibri" panose="020F0502020204030204" pitchFamily="34" charset="0"/>
                <a:cs typeface="Calibri" panose="020F0502020204030204" pitchFamily="34" charset="0"/>
              </a:rPr>
              <a:t> Common Review Mission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6248C6-36AB-4A15-9736-0C09A06DD1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558778"/>
            <a:ext cx="7296434" cy="1241822"/>
          </a:xfrm>
        </p:spPr>
        <p:txBody>
          <a:bodyPr/>
          <a:lstStyle/>
          <a:p>
            <a:r>
              <a:rPr lang="en-IN" b="1" dirty="0">
                <a:latin typeface="Calibri" panose="020F0502020204030204" pitchFamily="34" charset="0"/>
                <a:cs typeface="Calibri" panose="020F0502020204030204" pitchFamily="34" charset="0"/>
              </a:rPr>
              <a:t>Orientation Meeting</a:t>
            </a:r>
          </a:p>
          <a:p>
            <a:r>
              <a:rPr lang="en-IN" b="1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IN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IN" b="1" dirty="0">
                <a:latin typeface="Calibri" panose="020F0502020204030204" pitchFamily="34" charset="0"/>
                <a:cs typeface="Calibri" panose="020F0502020204030204" pitchFamily="34" charset="0"/>
              </a:rPr>
              <a:t> September 2018</a:t>
            </a:r>
          </a:p>
          <a:p>
            <a:endParaRPr lang="en-I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I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E0B890-D4F6-4187-A374-A1E9F200EC77}"/>
              </a:ext>
            </a:extLst>
          </p:cNvPr>
          <p:cNvSpPr txBox="1"/>
          <p:nvPr/>
        </p:nvSpPr>
        <p:spPr>
          <a:xfrm>
            <a:off x="6146611" y="4765201"/>
            <a:ext cx="24156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3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2100" b="1" dirty="0">
                <a:latin typeface="Calibri" panose="020F0502020204030204" pitchFamily="34" charset="0"/>
                <a:cs typeface="Calibri" panose="020F0502020204030204" pitchFamily="34" charset="0"/>
              </a:rPr>
              <a:t>Dr Manohar Agnani</a:t>
            </a:r>
          </a:p>
          <a:p>
            <a:pPr algn="ctr"/>
            <a:r>
              <a:rPr lang="en-IN" sz="2100" b="1" dirty="0">
                <a:latin typeface="Calibri" panose="020F0502020204030204" pitchFamily="34" charset="0"/>
                <a:cs typeface="Calibri" panose="020F0502020204030204" pitchFamily="34" charset="0"/>
              </a:rPr>
              <a:t>JS Policy</a:t>
            </a:r>
          </a:p>
        </p:txBody>
      </p:sp>
    </p:spTree>
    <p:extLst>
      <p:ext uri="{BB962C8B-B14F-4D97-AF65-F5344CB8AC3E}">
        <p14:creationId xmlns:p14="http://schemas.microsoft.com/office/powerpoint/2010/main" val="3701733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36DF8A-8F3A-406F-8BEA-A7A35D2D8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IN" sz="4400" dirty="0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EEEB2C-45FA-4984-9674-E8DD1F7959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763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A5DF38B-6504-4DB7-A526-4AC9F2AB1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434" y="2552700"/>
            <a:ext cx="7514035" cy="1752599"/>
          </a:xfrm>
        </p:spPr>
        <p:txBody>
          <a:bodyPr>
            <a:noAutofit/>
          </a:bodyPr>
          <a:lstStyle/>
          <a:p>
            <a:r>
              <a:rPr lang="en-IN" sz="3600" dirty="0"/>
              <a:t>“Policymaking is not restricted to Government offices only. Policies are people inspired and people centric. A culture of participate governance is revolutionising decision making and leading to better results on ground”</a:t>
            </a:r>
            <a:br>
              <a:rPr lang="en-IN" sz="3600" dirty="0"/>
            </a:br>
            <a:br>
              <a:rPr lang="en-IN" sz="3600" dirty="0"/>
            </a:br>
            <a:r>
              <a:rPr lang="en-IN" sz="3600" dirty="0"/>
              <a:t>											…Narendra Modi</a:t>
            </a:r>
            <a:br>
              <a:rPr lang="en-IN" sz="3600" dirty="0"/>
            </a:br>
            <a:r>
              <a:rPr lang="en-IN" sz="3600" dirty="0"/>
              <a:t>									(Hon’ble PM of India)</a:t>
            </a:r>
          </a:p>
        </p:txBody>
      </p:sp>
    </p:spTree>
    <p:extLst>
      <p:ext uri="{BB962C8B-B14F-4D97-AF65-F5344CB8AC3E}">
        <p14:creationId xmlns:p14="http://schemas.microsoft.com/office/powerpoint/2010/main" val="2049603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503C694A-1E6F-4C9D-B2C5-05C733E58964}"/>
              </a:ext>
            </a:extLst>
          </p:cNvPr>
          <p:cNvGrpSpPr/>
          <p:nvPr/>
        </p:nvGrpSpPr>
        <p:grpSpPr>
          <a:xfrm>
            <a:off x="1069176" y="1430350"/>
            <a:ext cx="7863313" cy="4858155"/>
            <a:chOff x="908755" y="1558687"/>
            <a:chExt cx="7863313" cy="4018177"/>
          </a:xfrm>
        </p:grpSpPr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C398F7CD-E4FB-4527-811E-6784729C6595}"/>
                </a:ext>
              </a:extLst>
            </p:cNvPr>
            <p:cNvSpPr/>
            <p:nvPr/>
          </p:nvSpPr>
          <p:spPr>
            <a:xfrm>
              <a:off x="5856767" y="4138492"/>
              <a:ext cx="1809000" cy="1404000"/>
            </a:xfrm>
            <a:prstGeom prst="triangle">
              <a:avLst/>
            </a:prstGeom>
            <a:solidFill>
              <a:schemeClr val="tx2">
                <a:lumMod val="25000"/>
                <a:lumOff val="75000"/>
              </a:schemeClr>
            </a:solidFill>
            <a:ln w="38100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sz="1350"/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6DBC1485-2EC4-4312-A78A-81D985200331}"/>
                </a:ext>
              </a:extLst>
            </p:cNvPr>
            <p:cNvSpPr/>
            <p:nvPr/>
          </p:nvSpPr>
          <p:spPr>
            <a:xfrm>
              <a:off x="3946264" y="1559848"/>
              <a:ext cx="2187000" cy="164700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81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sz="1350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5EE2EBA6-CFBB-44B2-BC2F-A4CF6F5E54FB}"/>
                </a:ext>
              </a:extLst>
            </p:cNvPr>
            <p:cNvSpPr/>
            <p:nvPr/>
          </p:nvSpPr>
          <p:spPr>
            <a:xfrm>
              <a:off x="4137924" y="1558687"/>
              <a:ext cx="1809000" cy="140400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sz="1350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2AB95279-A52E-4184-BDC5-7CBDA05B4133}"/>
                </a:ext>
              </a:extLst>
            </p:cNvPr>
            <p:cNvSpPr/>
            <p:nvPr/>
          </p:nvSpPr>
          <p:spPr>
            <a:xfrm>
              <a:off x="4535333" y="1565492"/>
              <a:ext cx="1026000" cy="810000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sz="1350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4C2DAF5E-2972-4D64-A488-5711D96CCA7D}"/>
                </a:ext>
              </a:extLst>
            </p:cNvPr>
            <p:cNvSpPr/>
            <p:nvPr/>
          </p:nvSpPr>
          <p:spPr>
            <a:xfrm>
              <a:off x="2346064" y="1569372"/>
              <a:ext cx="5394634" cy="4007492"/>
            </a:xfrm>
            <a:prstGeom prst="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sz="1350"/>
            </a:p>
          </p:txBody>
        </p:sp>
        <p:sp>
          <p:nvSpPr>
            <p:cNvPr id="4103" name="TextBox 7"/>
            <p:cNvSpPr txBox="1">
              <a:spLocks noChangeArrowheads="1"/>
            </p:cNvSpPr>
            <p:nvPr/>
          </p:nvSpPr>
          <p:spPr bwMode="auto">
            <a:xfrm>
              <a:off x="2152210" y="3831406"/>
              <a:ext cx="1060325" cy="32893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51434" tIns="25717" rIns="51434" bIns="25717" anchor="ctr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800"/>
              <a:r>
                <a:rPr lang="en-US" altLang="en-US" sz="1800" b="1" dirty="0">
                  <a:solidFill>
                    <a:srgbClr val="000000"/>
                  </a:solidFill>
                  <a:latin typeface="Calibri" panose="020F0502020204030204"/>
                </a:rPr>
                <a:t>PRIMARY</a:t>
              </a:r>
            </a:p>
          </p:txBody>
        </p:sp>
        <p:sp>
          <p:nvSpPr>
            <p:cNvPr id="4104" name="TextBox 8"/>
            <p:cNvSpPr txBox="1">
              <a:spLocks noChangeArrowheads="1"/>
            </p:cNvSpPr>
            <p:nvPr/>
          </p:nvSpPr>
          <p:spPr bwMode="auto">
            <a:xfrm>
              <a:off x="2777209" y="2355208"/>
              <a:ext cx="1360715" cy="32893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1434" tIns="25717" rIns="51434" bIns="25717" anchor="ctr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800"/>
              <a:r>
                <a:rPr lang="en-US" altLang="en-US" sz="1800" b="1" dirty="0">
                  <a:solidFill>
                    <a:srgbClr val="000000"/>
                  </a:solidFill>
                  <a:latin typeface="Calibri" panose="020F0502020204030204"/>
                </a:rPr>
                <a:t>SECONDARY</a:t>
              </a:r>
            </a:p>
          </p:txBody>
        </p:sp>
        <p:sp>
          <p:nvSpPr>
            <p:cNvPr id="4105" name="TextBox 9"/>
            <p:cNvSpPr txBox="1">
              <a:spLocks noChangeArrowheads="1"/>
            </p:cNvSpPr>
            <p:nvPr/>
          </p:nvSpPr>
          <p:spPr bwMode="auto">
            <a:xfrm>
              <a:off x="3398345" y="1732920"/>
              <a:ext cx="1081310" cy="32893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1434" tIns="25717" rIns="51434" bIns="25717" anchor="ctr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800"/>
              <a:r>
                <a:rPr lang="en-US" altLang="en-US" sz="1800" b="1">
                  <a:solidFill>
                    <a:srgbClr val="000000"/>
                  </a:solidFill>
                  <a:latin typeface="Calibri" panose="020F0502020204030204"/>
                </a:rPr>
                <a:t>TERTIARY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352B111-EBCF-4A2A-9E0A-4D3005286CC1}"/>
                </a:ext>
              </a:extLst>
            </p:cNvPr>
            <p:cNvSpPr txBox="1"/>
            <p:nvPr/>
          </p:nvSpPr>
          <p:spPr>
            <a:xfrm>
              <a:off x="4191041" y="3626016"/>
              <a:ext cx="1610127" cy="1159932"/>
            </a:xfrm>
            <a:prstGeom prst="rect">
              <a:avLst/>
            </a:prstGeom>
            <a:solidFill>
              <a:srgbClr val="F8F32C"/>
            </a:solidFill>
          </p:spPr>
          <p:txBody>
            <a:bodyPr lIns="51434" tIns="25717" rIns="51434" bIns="25717" anchor="ctr">
              <a:spAutoFit/>
            </a:bodyPr>
            <a:lstStyle/>
            <a:p>
              <a:pPr algn="ctr" defTabSz="685800">
                <a:defRPr/>
              </a:pPr>
              <a:r>
                <a:rPr lang="en-US" b="1" dirty="0">
                  <a:solidFill>
                    <a:prstClr val="black"/>
                  </a:solidFill>
                  <a:latin typeface="Calibri" panose="020F0502020204030204"/>
                </a:rPr>
                <a:t>Unmet need: NCDs/other Chronic Diseases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D100C1B-CEA4-4383-8B4E-9798860AADA0}"/>
                </a:ext>
              </a:extLst>
            </p:cNvPr>
            <p:cNvSpPr txBox="1"/>
            <p:nvPr/>
          </p:nvSpPr>
          <p:spPr>
            <a:xfrm>
              <a:off x="6050809" y="4658166"/>
              <a:ext cx="1505752" cy="882933"/>
            </a:xfrm>
            <a:prstGeom prst="rect">
              <a:avLst/>
            </a:prstGeom>
            <a:noFill/>
          </p:spPr>
          <p:txBody>
            <a:bodyPr wrap="square" lIns="51434" tIns="25717" rIns="51434" bIns="25717">
              <a:spAutoFit/>
            </a:bodyPr>
            <a:lstStyle/>
            <a:p>
              <a:pPr algn="ctr" defTabSz="685800">
                <a:defRPr/>
              </a:pPr>
              <a:r>
                <a:rPr lang="en-US" b="1" dirty="0">
                  <a:solidFill>
                    <a:prstClr val="black"/>
                  </a:solidFill>
                  <a:latin typeface="Calibri" panose="020F0502020204030204"/>
                </a:rPr>
                <a:t>Existing services: RMNCHA</a:t>
              </a:r>
            </a:p>
          </p:txBody>
        </p:sp>
        <p:sp>
          <p:nvSpPr>
            <p:cNvPr id="16" name="Right Brace 15">
              <a:extLst>
                <a:ext uri="{FF2B5EF4-FFF2-40B4-BE49-F238E27FC236}">
                  <a16:creationId xmlns:a16="http://schemas.microsoft.com/office/drawing/2014/main" id="{BE450E31-6B0F-4188-9413-6AD962680FB9}"/>
                </a:ext>
              </a:extLst>
            </p:cNvPr>
            <p:cNvSpPr/>
            <p:nvPr/>
          </p:nvSpPr>
          <p:spPr>
            <a:xfrm rot="19610238">
              <a:off x="5748735" y="1756628"/>
              <a:ext cx="118690" cy="1103882"/>
            </a:xfrm>
            <a:prstGeom prst="rightBrac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n-US" sz="788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6BA5294-AD28-4142-AF4C-E438C298CEE9}"/>
                </a:ext>
              </a:extLst>
            </p:cNvPr>
            <p:cNvSpPr txBox="1"/>
            <p:nvPr/>
          </p:nvSpPr>
          <p:spPr>
            <a:xfrm>
              <a:off x="5883820" y="1914935"/>
              <a:ext cx="996068" cy="36933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 anchor="ctr">
              <a:spAutoFit/>
            </a:bodyPr>
            <a:lstStyle/>
            <a:p>
              <a:pPr algn="ctr" defTabSz="685800">
                <a:defRPr/>
              </a:pPr>
              <a:r>
                <a:rPr lang="en-US" b="1" dirty="0">
                  <a:solidFill>
                    <a:prstClr val="black"/>
                  </a:solidFill>
                  <a:latin typeface="Calibri" panose="020F0502020204030204"/>
                </a:rPr>
                <a:t>PM-JAY</a:t>
              </a:r>
            </a:p>
          </p:txBody>
        </p:sp>
        <p:sp>
          <p:nvSpPr>
            <p:cNvPr id="4113" name="TextBox 17"/>
            <p:cNvSpPr txBox="1">
              <a:spLocks noChangeArrowheads="1"/>
            </p:cNvSpPr>
            <p:nvPr/>
          </p:nvSpPr>
          <p:spPr bwMode="auto">
            <a:xfrm>
              <a:off x="4655989" y="2925189"/>
              <a:ext cx="10219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800"/>
              <a:r>
                <a:rPr lang="en-US" altLang="en-US" sz="1800" dirty="0">
                  <a:solidFill>
                    <a:prstClr val="black"/>
                  </a:solidFill>
                  <a:latin typeface="Calibri" panose="020F0502020204030204"/>
                </a:rPr>
                <a:t>Referral</a:t>
              </a:r>
            </a:p>
          </p:txBody>
        </p:sp>
        <p:sp>
          <p:nvSpPr>
            <p:cNvPr id="4114" name="TextBox 19"/>
            <p:cNvSpPr txBox="1">
              <a:spLocks noChangeArrowheads="1"/>
            </p:cNvSpPr>
            <p:nvPr/>
          </p:nvSpPr>
          <p:spPr bwMode="auto">
            <a:xfrm>
              <a:off x="7029950" y="3013121"/>
              <a:ext cx="1742118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800"/>
              <a:r>
                <a:rPr lang="en-US" altLang="en-US" sz="1800" b="1" i="1" dirty="0">
                  <a:solidFill>
                    <a:prstClr val="black"/>
                  </a:solidFill>
                  <a:latin typeface="Calibri" panose="020F0502020204030204"/>
                </a:rPr>
                <a:t>Preventive, </a:t>
              </a:r>
              <a:r>
                <a:rPr lang="en-US" altLang="en-US" sz="1800" b="1" i="1" dirty="0" err="1">
                  <a:solidFill>
                    <a:prstClr val="black"/>
                  </a:solidFill>
                  <a:latin typeface="Calibri" panose="020F0502020204030204"/>
                </a:rPr>
                <a:t>Promotive</a:t>
              </a:r>
              <a:r>
                <a:rPr lang="en-US" altLang="en-US" sz="1800" b="1" i="1" dirty="0">
                  <a:solidFill>
                    <a:prstClr val="black"/>
                  </a:solidFill>
                  <a:latin typeface="Calibri" panose="020F0502020204030204"/>
                </a:rPr>
                <a:t>, Curative, </a:t>
              </a:r>
              <a:r>
                <a:rPr lang="en-US" altLang="en-US" sz="1800" b="1" i="1" dirty="0" err="1">
                  <a:solidFill>
                    <a:prstClr val="black"/>
                  </a:solidFill>
                  <a:latin typeface="Calibri" panose="020F0502020204030204"/>
                </a:rPr>
                <a:t>Rehabilitive</a:t>
              </a:r>
              <a:r>
                <a:rPr lang="en-US" altLang="en-US" sz="1800" b="1" i="1" dirty="0">
                  <a:solidFill>
                    <a:prstClr val="black"/>
                  </a:solidFill>
                  <a:latin typeface="Calibri" panose="020F0502020204030204"/>
                </a:rPr>
                <a:t> &amp; Palliative Care</a:t>
              </a:r>
            </a:p>
          </p:txBody>
        </p:sp>
        <p:sp>
          <p:nvSpPr>
            <p:cNvPr id="20" name="Right Brace 19">
              <a:extLst>
                <a:ext uri="{FF2B5EF4-FFF2-40B4-BE49-F238E27FC236}">
                  <a16:creationId xmlns:a16="http://schemas.microsoft.com/office/drawing/2014/main" id="{BE450E31-6B0F-4188-9413-6AD962680FB9}"/>
                </a:ext>
              </a:extLst>
            </p:cNvPr>
            <p:cNvSpPr/>
            <p:nvPr/>
          </p:nvSpPr>
          <p:spPr>
            <a:xfrm rot="10800000">
              <a:off x="1802503" y="2725344"/>
              <a:ext cx="499544" cy="2793161"/>
            </a:xfrm>
            <a:prstGeom prst="rightBrac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n-US" sz="788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6BA5294-AD28-4142-AF4C-E438C298CEE9}"/>
                </a:ext>
              </a:extLst>
            </p:cNvPr>
            <p:cNvSpPr txBox="1"/>
            <p:nvPr/>
          </p:nvSpPr>
          <p:spPr>
            <a:xfrm>
              <a:off x="908755" y="3937259"/>
              <a:ext cx="838148" cy="36933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 anchor="ctr">
              <a:spAutoFit/>
            </a:bodyPr>
            <a:lstStyle/>
            <a:p>
              <a:pPr algn="ctr" defTabSz="685800">
                <a:defRPr/>
              </a:pPr>
              <a:r>
                <a:rPr lang="en-US" b="1" dirty="0">
                  <a:solidFill>
                    <a:prstClr val="black"/>
                  </a:solidFill>
                  <a:latin typeface="Calibri" panose="020F0502020204030204"/>
                </a:rPr>
                <a:t>NHM</a:t>
              </a:r>
            </a:p>
          </p:txBody>
        </p:sp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id="{F617D22F-1C54-46AE-A9FF-C55808C9803F}"/>
              </a:ext>
            </a:extLst>
          </p:cNvPr>
          <p:cNvSpPr txBox="1">
            <a:spLocks/>
          </p:cNvSpPr>
          <p:nvPr/>
        </p:nvSpPr>
        <p:spPr>
          <a:xfrm>
            <a:off x="-67132" y="-24883"/>
            <a:ext cx="9144000" cy="892263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txBody>
          <a:bodyPr vert="horz" lIns="68580" tIns="34290" rIns="68580" bIns="34290" rtlCol="0" anchor="ctr">
            <a:normAutofit fontScale="97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000" b="1" dirty="0">
                <a:solidFill>
                  <a:prstClr val="black"/>
                </a:solidFill>
                <a:latin typeface="Calibri" panose="020F0502020204030204"/>
              </a:rPr>
              <a:t>CONTINUUM OF CARE </a:t>
            </a:r>
            <a:r>
              <a:rPr lang="en-US" sz="3000" dirty="0">
                <a:solidFill>
                  <a:prstClr val="black"/>
                </a:solidFill>
                <a:latin typeface="Calibri" panose="020F0502020204030204"/>
              </a:rPr>
              <a:t>– Comprehensive Primary Health Care: Rural and Urban </a:t>
            </a:r>
            <a:endParaRPr lang="en-IN" sz="3000" dirty="0"/>
          </a:p>
        </p:txBody>
      </p:sp>
    </p:spTree>
    <p:extLst>
      <p:ext uri="{BB962C8B-B14F-4D97-AF65-F5344CB8AC3E}">
        <p14:creationId xmlns:p14="http://schemas.microsoft.com/office/powerpoint/2010/main" val="2407197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308525E-83F2-4B36-9B21-80C93ADF2F8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892263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txBody>
          <a:bodyPr vert="horz" lIns="68580" tIns="34290" rIns="68580" bIns="3429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000" b="1" dirty="0">
                <a:solidFill>
                  <a:prstClr val="black"/>
                </a:solidFill>
                <a:latin typeface="Calibri" panose="020F0502020204030204"/>
              </a:rPr>
              <a:t>Visit Plan (All teams to spend 5 days in field)</a:t>
            </a:r>
            <a:endParaRPr lang="en-IN" sz="3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15C7C0-2E64-4EF1-A828-E79194DBE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462792"/>
              </p:ext>
            </p:extLst>
          </p:nvPr>
        </p:nvGraphicFramePr>
        <p:xfrm>
          <a:off x="1" y="892262"/>
          <a:ext cx="9144000" cy="5965736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700462">
                  <a:extLst>
                    <a:ext uri="{9D8B030D-6E8A-4147-A177-3AD203B41FA5}">
                      <a16:colId xmlns:a16="http://schemas.microsoft.com/office/drawing/2014/main" val="1453638118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375761341"/>
                    </a:ext>
                  </a:extLst>
                </a:gridCol>
                <a:gridCol w="4700338">
                  <a:extLst>
                    <a:ext uri="{9D8B030D-6E8A-4147-A177-3AD203B41FA5}">
                      <a16:colId xmlns:a16="http://schemas.microsoft.com/office/drawing/2014/main" val="2539599929"/>
                    </a:ext>
                  </a:extLst>
                </a:gridCol>
              </a:tblGrid>
              <a:tr h="882952">
                <a:tc>
                  <a:txBody>
                    <a:bodyPr/>
                    <a:lstStyle/>
                    <a:p>
                      <a:pPr marL="176213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Day 1</a:t>
                      </a:r>
                      <a:endParaRPr lang="en-IN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State Briefing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Travel to respective district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9410974"/>
                  </a:ext>
                </a:extLst>
              </a:tr>
              <a:tr h="2518531">
                <a:tc>
                  <a:txBody>
                    <a:bodyPr/>
                    <a:lstStyle/>
                    <a:p>
                      <a:pPr marL="176213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Day 2 to Day 3</a:t>
                      </a:r>
                      <a:endParaRPr lang="en-IN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Initiate Field visit. Mandatory to start at village level and spend one full day in the village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Identify SC/ PHC selected as HWC/ for NCD screening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IN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Visit 1 – 2 Villages (belonging to selected SC) 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IN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Visit SC/ SC as HWC (belonging to selected PHC/ PHC as HWC) </a:t>
                      </a: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9893993"/>
                  </a:ext>
                </a:extLst>
              </a:tr>
              <a:tr h="1681301">
                <a:tc>
                  <a:txBody>
                    <a:bodyPr/>
                    <a:lstStyle/>
                    <a:p>
                      <a:pPr marL="176213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Day 4</a:t>
                      </a:r>
                      <a:endParaRPr lang="en-IN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Visit PHC/ PHC as HWC (belonging to selected CHC/ block)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IN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Identify UPHC selected as HWC/ for NCD screening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IN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Visit Slum/ Urban Settlement (belonging to selected U-PHC)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174029148"/>
                  </a:ext>
                </a:extLst>
              </a:tr>
              <a:tr h="882952">
                <a:tc>
                  <a:txBody>
                    <a:bodyPr/>
                    <a:lstStyle/>
                    <a:p>
                      <a:pPr marL="176213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Day 5</a:t>
                      </a:r>
                      <a:endParaRPr lang="en-IN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Visit District Hospital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Visit UPHC/ UCHC/ Maternity Home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0891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357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36F663-7F3F-4992-BAA5-E6C2E7F18C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5066" y="1487403"/>
            <a:ext cx="7159974" cy="316916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IN" sz="2700" b="1" dirty="0">
                <a:latin typeface="Calibri" panose="020F0502020204030204" pitchFamily="34" charset="0"/>
                <a:cs typeface="Calibri" panose="020F0502020204030204" pitchFamily="34" charset="0"/>
              </a:rPr>
              <a:t>RMNCH+A : </a:t>
            </a:r>
            <a:r>
              <a:rPr lang="en-IN" sz="2700" dirty="0">
                <a:latin typeface="Calibri" panose="020F0502020204030204" pitchFamily="34" charset="0"/>
                <a:cs typeface="Calibri" panose="020F0502020204030204" pitchFamily="34" charset="0"/>
              </a:rPr>
              <a:t>Pregnant Woman</a:t>
            </a:r>
          </a:p>
          <a:p>
            <a:pPr>
              <a:lnSpc>
                <a:spcPct val="200000"/>
              </a:lnSpc>
            </a:pPr>
            <a:r>
              <a:rPr lang="en-IN" sz="2700" b="1" dirty="0">
                <a:latin typeface="Calibri" panose="020F0502020204030204" pitchFamily="34" charset="0"/>
                <a:cs typeface="Calibri" panose="020F0502020204030204" pitchFamily="34" charset="0"/>
              </a:rPr>
              <a:t>DCP : </a:t>
            </a:r>
            <a:r>
              <a:rPr lang="en-IN" sz="2700" dirty="0">
                <a:latin typeface="Calibri" panose="020F0502020204030204" pitchFamily="34" charset="0"/>
                <a:cs typeface="Calibri" panose="020F0502020204030204" pitchFamily="34" charset="0"/>
              </a:rPr>
              <a:t>Malaria</a:t>
            </a:r>
          </a:p>
          <a:p>
            <a:pPr>
              <a:lnSpc>
                <a:spcPct val="200000"/>
              </a:lnSpc>
            </a:pPr>
            <a:r>
              <a:rPr lang="en-IN" sz="2700" b="1" dirty="0">
                <a:latin typeface="Calibri" panose="020F0502020204030204" pitchFamily="34" charset="0"/>
                <a:cs typeface="Calibri" panose="020F0502020204030204" pitchFamily="34" charset="0"/>
              </a:rPr>
              <a:t>NCD: </a:t>
            </a:r>
            <a:r>
              <a:rPr lang="en-IN" sz="2700" dirty="0">
                <a:latin typeface="Calibri" panose="020F0502020204030204" pitchFamily="34" charset="0"/>
                <a:cs typeface="Calibri" panose="020F0502020204030204" pitchFamily="34" charset="0"/>
              </a:rPr>
              <a:t>Gestational Diabetes</a:t>
            </a:r>
          </a:p>
          <a:p>
            <a:endParaRPr lang="en-IN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B57464-42BC-47D6-B6DE-DDF60A93A23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892263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txBody>
          <a:bodyPr vert="horz" lIns="68580" tIns="34290" rIns="68580" bIns="3429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N" sz="3000" b="1" dirty="0">
                <a:latin typeface="Calibri" panose="020F0502020204030204" pitchFamily="34" charset="0"/>
                <a:cs typeface="Calibri" panose="020F0502020204030204" pitchFamily="34" charset="0"/>
              </a:rPr>
              <a:t>How programs converge : Example</a:t>
            </a:r>
          </a:p>
        </p:txBody>
      </p:sp>
    </p:spTree>
    <p:extLst>
      <p:ext uri="{BB962C8B-B14F-4D97-AF65-F5344CB8AC3E}">
        <p14:creationId xmlns:p14="http://schemas.microsoft.com/office/powerpoint/2010/main" val="3788861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7D2CDE8-7D8B-42CE-82C0-04D0677AA01B}"/>
              </a:ext>
            </a:extLst>
          </p:cNvPr>
          <p:cNvGrpSpPr/>
          <p:nvPr/>
        </p:nvGrpSpPr>
        <p:grpSpPr>
          <a:xfrm>
            <a:off x="1735703" y="1655220"/>
            <a:ext cx="5306804" cy="4874920"/>
            <a:chOff x="1656617" y="2095953"/>
            <a:chExt cx="4338970" cy="451161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1ED5D92-B245-4750-892B-25A9B711C8BD}"/>
                </a:ext>
              </a:extLst>
            </p:cNvPr>
            <p:cNvGrpSpPr/>
            <p:nvPr/>
          </p:nvGrpSpPr>
          <p:grpSpPr>
            <a:xfrm>
              <a:off x="1656617" y="2095953"/>
              <a:ext cx="2160000" cy="1889186"/>
              <a:chOff x="1656617" y="2095953"/>
              <a:chExt cx="2160000" cy="1889186"/>
            </a:xfrm>
          </p:grpSpPr>
          <p:sp>
            <p:nvSpPr>
              <p:cNvPr id="72" name="Freeform 7"/>
              <p:cNvSpPr>
                <a:spLocks/>
              </p:cNvSpPr>
              <p:nvPr/>
            </p:nvSpPr>
            <p:spPr bwMode="auto">
              <a:xfrm>
                <a:off x="1656617" y="2095953"/>
                <a:ext cx="2160000" cy="1889186"/>
              </a:xfrm>
              <a:custGeom>
                <a:avLst/>
                <a:gdLst>
                  <a:gd name="T0" fmla="*/ 882 w 882"/>
                  <a:gd name="T1" fmla="*/ 185 h 764"/>
                  <a:gd name="T2" fmla="*/ 683 w 882"/>
                  <a:gd name="T3" fmla="*/ 0 h 764"/>
                  <a:gd name="T4" fmla="*/ 200 w 882"/>
                  <a:gd name="T5" fmla="*/ 0 h 764"/>
                  <a:gd name="T6" fmla="*/ 0 w 882"/>
                  <a:gd name="T7" fmla="*/ 200 h 764"/>
                  <a:gd name="T8" fmla="*/ 200 w 882"/>
                  <a:gd name="T9" fmla="*/ 399 h 764"/>
                  <a:gd name="T10" fmla="*/ 650 w 882"/>
                  <a:gd name="T11" fmla="*/ 399 h 764"/>
                  <a:gd name="T12" fmla="*/ 882 w 882"/>
                  <a:gd name="T13" fmla="*/ 764 h 764"/>
                  <a:gd name="T14" fmla="*/ 882 w 882"/>
                  <a:gd name="T15" fmla="*/ 185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2" h="764">
                    <a:moveTo>
                      <a:pt x="882" y="185"/>
                    </a:moveTo>
                    <a:cubicBezTo>
                      <a:pt x="874" y="82"/>
                      <a:pt x="788" y="0"/>
                      <a:pt x="683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90" y="0"/>
                      <a:pt x="0" y="89"/>
                      <a:pt x="0" y="200"/>
                    </a:cubicBezTo>
                    <a:cubicBezTo>
                      <a:pt x="0" y="310"/>
                      <a:pt x="90" y="399"/>
                      <a:pt x="200" y="399"/>
                    </a:cubicBezTo>
                    <a:cubicBezTo>
                      <a:pt x="650" y="399"/>
                      <a:pt x="650" y="399"/>
                      <a:pt x="650" y="399"/>
                    </a:cubicBezTo>
                    <a:cubicBezTo>
                      <a:pt x="759" y="419"/>
                      <a:pt x="835" y="501"/>
                      <a:pt x="882" y="764"/>
                    </a:cubicBezTo>
                    <a:cubicBezTo>
                      <a:pt x="882" y="185"/>
                      <a:pt x="882" y="185"/>
                      <a:pt x="882" y="185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68580" tIns="68580" rIns="6858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2533119" y="2340067"/>
                <a:ext cx="1222874" cy="45960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Autofit/>
              </a:bodyPr>
              <a:lstStyle/>
              <a:p>
                <a:r>
                  <a:rPr lang="en-US" b="1" dirty="0">
                    <a:solidFill>
                      <a:schemeClr val="tx2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Service Delivery</a:t>
                </a:r>
              </a:p>
            </p:txBody>
          </p:sp>
          <p:grpSp>
            <p:nvGrpSpPr>
              <p:cNvPr id="95" name="Group 351"/>
              <p:cNvGrpSpPr>
                <a:grpSpLocks noChangeAspect="1"/>
              </p:cNvGrpSpPr>
              <p:nvPr/>
            </p:nvGrpSpPr>
            <p:grpSpPr bwMode="auto">
              <a:xfrm>
                <a:off x="1774793" y="2287209"/>
                <a:ext cx="502522" cy="573036"/>
                <a:chOff x="2717" y="1172"/>
                <a:chExt cx="340" cy="341"/>
              </a:xfrm>
              <a:solidFill>
                <a:schemeClr val="accent1"/>
              </a:solidFill>
            </p:grpSpPr>
            <p:sp>
              <p:nvSpPr>
                <p:cNvPr id="96" name="Freeform 352"/>
                <p:cNvSpPr>
                  <a:spLocks noEditPoints="1"/>
                </p:cNvSpPr>
                <p:nvPr/>
              </p:nvSpPr>
              <p:spPr bwMode="auto">
                <a:xfrm>
                  <a:off x="2781" y="1264"/>
                  <a:ext cx="212" cy="185"/>
                </a:xfrm>
                <a:custGeom>
                  <a:avLst/>
                  <a:gdLst>
                    <a:gd name="T0" fmla="*/ 298 w 320"/>
                    <a:gd name="T1" fmla="*/ 152 h 278"/>
                    <a:gd name="T2" fmla="*/ 298 w 320"/>
                    <a:gd name="T3" fmla="*/ 107 h 278"/>
                    <a:gd name="T4" fmla="*/ 245 w 320"/>
                    <a:gd name="T5" fmla="*/ 54 h 278"/>
                    <a:gd name="T6" fmla="*/ 192 w 320"/>
                    <a:gd name="T7" fmla="*/ 107 h 278"/>
                    <a:gd name="T8" fmla="*/ 192 w 320"/>
                    <a:gd name="T9" fmla="*/ 203 h 278"/>
                    <a:gd name="T10" fmla="*/ 138 w 320"/>
                    <a:gd name="T11" fmla="*/ 256 h 278"/>
                    <a:gd name="T12" fmla="*/ 85 w 320"/>
                    <a:gd name="T13" fmla="*/ 203 h 278"/>
                    <a:gd name="T14" fmla="*/ 85 w 320"/>
                    <a:gd name="T15" fmla="*/ 149 h 278"/>
                    <a:gd name="T16" fmla="*/ 149 w 320"/>
                    <a:gd name="T17" fmla="*/ 86 h 278"/>
                    <a:gd name="T18" fmla="*/ 149 w 320"/>
                    <a:gd name="T19" fmla="*/ 11 h 278"/>
                    <a:gd name="T20" fmla="*/ 138 w 320"/>
                    <a:gd name="T21" fmla="*/ 0 h 278"/>
                    <a:gd name="T22" fmla="*/ 117 w 320"/>
                    <a:gd name="T23" fmla="*/ 0 h 278"/>
                    <a:gd name="T24" fmla="*/ 106 w 320"/>
                    <a:gd name="T25" fmla="*/ 11 h 278"/>
                    <a:gd name="T26" fmla="*/ 117 w 320"/>
                    <a:gd name="T27" fmla="*/ 22 h 278"/>
                    <a:gd name="T28" fmla="*/ 128 w 320"/>
                    <a:gd name="T29" fmla="*/ 22 h 278"/>
                    <a:gd name="T30" fmla="*/ 128 w 320"/>
                    <a:gd name="T31" fmla="*/ 86 h 278"/>
                    <a:gd name="T32" fmla="*/ 74 w 320"/>
                    <a:gd name="T33" fmla="*/ 128 h 278"/>
                    <a:gd name="T34" fmla="*/ 21 w 320"/>
                    <a:gd name="T35" fmla="*/ 86 h 278"/>
                    <a:gd name="T36" fmla="*/ 21 w 320"/>
                    <a:gd name="T37" fmla="*/ 22 h 278"/>
                    <a:gd name="T38" fmla="*/ 32 w 320"/>
                    <a:gd name="T39" fmla="*/ 22 h 278"/>
                    <a:gd name="T40" fmla="*/ 42 w 320"/>
                    <a:gd name="T41" fmla="*/ 11 h 278"/>
                    <a:gd name="T42" fmla="*/ 32 w 320"/>
                    <a:gd name="T43" fmla="*/ 0 h 278"/>
                    <a:gd name="T44" fmla="*/ 10 w 320"/>
                    <a:gd name="T45" fmla="*/ 0 h 278"/>
                    <a:gd name="T46" fmla="*/ 0 w 320"/>
                    <a:gd name="T47" fmla="*/ 11 h 278"/>
                    <a:gd name="T48" fmla="*/ 0 w 320"/>
                    <a:gd name="T49" fmla="*/ 86 h 278"/>
                    <a:gd name="T50" fmla="*/ 64 w 320"/>
                    <a:gd name="T51" fmla="*/ 149 h 278"/>
                    <a:gd name="T52" fmla="*/ 64 w 320"/>
                    <a:gd name="T53" fmla="*/ 203 h 278"/>
                    <a:gd name="T54" fmla="*/ 138 w 320"/>
                    <a:gd name="T55" fmla="*/ 278 h 278"/>
                    <a:gd name="T56" fmla="*/ 213 w 320"/>
                    <a:gd name="T57" fmla="*/ 203 h 278"/>
                    <a:gd name="T58" fmla="*/ 213 w 320"/>
                    <a:gd name="T59" fmla="*/ 107 h 278"/>
                    <a:gd name="T60" fmla="*/ 245 w 320"/>
                    <a:gd name="T61" fmla="*/ 75 h 278"/>
                    <a:gd name="T62" fmla="*/ 277 w 320"/>
                    <a:gd name="T63" fmla="*/ 107 h 278"/>
                    <a:gd name="T64" fmla="*/ 277 w 320"/>
                    <a:gd name="T65" fmla="*/ 152 h 278"/>
                    <a:gd name="T66" fmla="*/ 256 w 320"/>
                    <a:gd name="T67" fmla="*/ 182 h 278"/>
                    <a:gd name="T68" fmla="*/ 288 w 320"/>
                    <a:gd name="T69" fmla="*/ 214 h 278"/>
                    <a:gd name="T70" fmla="*/ 320 w 320"/>
                    <a:gd name="T71" fmla="*/ 182 h 278"/>
                    <a:gd name="T72" fmla="*/ 298 w 320"/>
                    <a:gd name="T73" fmla="*/ 152 h 278"/>
                    <a:gd name="T74" fmla="*/ 288 w 320"/>
                    <a:gd name="T75" fmla="*/ 192 h 278"/>
                    <a:gd name="T76" fmla="*/ 277 w 320"/>
                    <a:gd name="T77" fmla="*/ 182 h 278"/>
                    <a:gd name="T78" fmla="*/ 288 w 320"/>
                    <a:gd name="T79" fmla="*/ 171 h 278"/>
                    <a:gd name="T80" fmla="*/ 298 w 320"/>
                    <a:gd name="T81" fmla="*/ 182 h 278"/>
                    <a:gd name="T82" fmla="*/ 288 w 320"/>
                    <a:gd name="T83" fmla="*/ 192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20" h="278">
                      <a:moveTo>
                        <a:pt x="298" y="152"/>
                      </a:moveTo>
                      <a:cubicBezTo>
                        <a:pt x="298" y="107"/>
                        <a:pt x="298" y="107"/>
                        <a:pt x="298" y="107"/>
                      </a:cubicBezTo>
                      <a:cubicBezTo>
                        <a:pt x="298" y="78"/>
                        <a:pt x="274" y="54"/>
                        <a:pt x="245" y="54"/>
                      </a:cubicBezTo>
                      <a:cubicBezTo>
                        <a:pt x="216" y="54"/>
                        <a:pt x="192" y="78"/>
                        <a:pt x="192" y="107"/>
                      </a:cubicBezTo>
                      <a:cubicBezTo>
                        <a:pt x="192" y="203"/>
                        <a:pt x="192" y="203"/>
                        <a:pt x="192" y="203"/>
                      </a:cubicBezTo>
                      <a:cubicBezTo>
                        <a:pt x="192" y="232"/>
                        <a:pt x="168" y="256"/>
                        <a:pt x="138" y="256"/>
                      </a:cubicBezTo>
                      <a:cubicBezTo>
                        <a:pt x="109" y="256"/>
                        <a:pt x="85" y="232"/>
                        <a:pt x="85" y="203"/>
                      </a:cubicBezTo>
                      <a:cubicBezTo>
                        <a:pt x="85" y="149"/>
                        <a:pt x="85" y="149"/>
                        <a:pt x="85" y="149"/>
                      </a:cubicBezTo>
                      <a:cubicBezTo>
                        <a:pt x="117" y="144"/>
                        <a:pt x="149" y="118"/>
                        <a:pt x="149" y="86"/>
                      </a:cubicBezTo>
                      <a:cubicBezTo>
                        <a:pt x="149" y="11"/>
                        <a:pt x="149" y="11"/>
                        <a:pt x="149" y="11"/>
                      </a:cubicBezTo>
                      <a:cubicBezTo>
                        <a:pt x="149" y="5"/>
                        <a:pt x="144" y="0"/>
                        <a:pt x="138" y="0"/>
                      </a:cubicBezTo>
                      <a:cubicBezTo>
                        <a:pt x="117" y="0"/>
                        <a:pt x="117" y="0"/>
                        <a:pt x="117" y="0"/>
                      </a:cubicBezTo>
                      <a:cubicBezTo>
                        <a:pt x="111" y="0"/>
                        <a:pt x="106" y="5"/>
                        <a:pt x="106" y="11"/>
                      </a:cubicBezTo>
                      <a:cubicBezTo>
                        <a:pt x="106" y="17"/>
                        <a:pt x="111" y="22"/>
                        <a:pt x="117" y="22"/>
                      </a:cubicBezTo>
                      <a:cubicBezTo>
                        <a:pt x="128" y="22"/>
                        <a:pt x="128" y="22"/>
                        <a:pt x="128" y="22"/>
                      </a:cubicBezTo>
                      <a:cubicBezTo>
                        <a:pt x="128" y="86"/>
                        <a:pt x="128" y="86"/>
                        <a:pt x="128" y="86"/>
                      </a:cubicBezTo>
                      <a:cubicBezTo>
                        <a:pt x="128" y="109"/>
                        <a:pt x="98" y="128"/>
                        <a:pt x="74" y="128"/>
                      </a:cubicBezTo>
                      <a:cubicBezTo>
                        <a:pt x="50" y="128"/>
                        <a:pt x="21" y="109"/>
                        <a:pt x="21" y="86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32" y="22"/>
                        <a:pt x="32" y="22"/>
                        <a:pt x="32" y="22"/>
                      </a:cubicBezTo>
                      <a:cubicBezTo>
                        <a:pt x="38" y="22"/>
                        <a:pt x="42" y="17"/>
                        <a:pt x="42" y="11"/>
                      </a:cubicBezTo>
                      <a:cubicBezTo>
                        <a:pt x="42" y="5"/>
                        <a:pt x="38" y="0"/>
                        <a:pt x="3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5"/>
                        <a:pt x="0" y="11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118"/>
                        <a:pt x="32" y="144"/>
                        <a:pt x="64" y="149"/>
                      </a:cubicBezTo>
                      <a:cubicBezTo>
                        <a:pt x="64" y="203"/>
                        <a:pt x="64" y="203"/>
                        <a:pt x="64" y="203"/>
                      </a:cubicBezTo>
                      <a:cubicBezTo>
                        <a:pt x="64" y="244"/>
                        <a:pt x="97" y="278"/>
                        <a:pt x="138" y="278"/>
                      </a:cubicBezTo>
                      <a:cubicBezTo>
                        <a:pt x="180" y="278"/>
                        <a:pt x="213" y="244"/>
                        <a:pt x="213" y="203"/>
                      </a:cubicBezTo>
                      <a:cubicBezTo>
                        <a:pt x="213" y="107"/>
                        <a:pt x="213" y="107"/>
                        <a:pt x="213" y="107"/>
                      </a:cubicBezTo>
                      <a:cubicBezTo>
                        <a:pt x="213" y="89"/>
                        <a:pt x="227" y="75"/>
                        <a:pt x="245" y="75"/>
                      </a:cubicBezTo>
                      <a:cubicBezTo>
                        <a:pt x="263" y="75"/>
                        <a:pt x="277" y="89"/>
                        <a:pt x="277" y="107"/>
                      </a:cubicBezTo>
                      <a:cubicBezTo>
                        <a:pt x="277" y="152"/>
                        <a:pt x="277" y="152"/>
                        <a:pt x="277" y="152"/>
                      </a:cubicBezTo>
                      <a:cubicBezTo>
                        <a:pt x="265" y="156"/>
                        <a:pt x="256" y="168"/>
                        <a:pt x="256" y="182"/>
                      </a:cubicBezTo>
                      <a:cubicBezTo>
                        <a:pt x="256" y="199"/>
                        <a:pt x="270" y="214"/>
                        <a:pt x="288" y="214"/>
                      </a:cubicBezTo>
                      <a:cubicBezTo>
                        <a:pt x="305" y="214"/>
                        <a:pt x="320" y="199"/>
                        <a:pt x="320" y="182"/>
                      </a:cubicBezTo>
                      <a:cubicBezTo>
                        <a:pt x="320" y="168"/>
                        <a:pt x="311" y="156"/>
                        <a:pt x="298" y="152"/>
                      </a:cubicBezTo>
                      <a:close/>
                      <a:moveTo>
                        <a:pt x="288" y="192"/>
                      </a:moveTo>
                      <a:cubicBezTo>
                        <a:pt x="282" y="192"/>
                        <a:pt x="277" y="188"/>
                        <a:pt x="277" y="182"/>
                      </a:cubicBezTo>
                      <a:cubicBezTo>
                        <a:pt x="277" y="176"/>
                        <a:pt x="282" y="171"/>
                        <a:pt x="288" y="171"/>
                      </a:cubicBezTo>
                      <a:cubicBezTo>
                        <a:pt x="294" y="171"/>
                        <a:pt x="298" y="176"/>
                        <a:pt x="298" y="182"/>
                      </a:cubicBezTo>
                      <a:cubicBezTo>
                        <a:pt x="298" y="188"/>
                        <a:pt x="294" y="192"/>
                        <a:pt x="288" y="192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97" name="Freeform 353"/>
                <p:cNvSpPr>
                  <a:spLocks noEditPoints="1"/>
                </p:cNvSpPr>
                <p:nvPr/>
              </p:nvSpPr>
              <p:spPr bwMode="auto">
                <a:xfrm>
                  <a:off x="2717" y="1172"/>
                  <a:ext cx="340" cy="341"/>
                </a:xfrm>
                <a:custGeom>
                  <a:avLst/>
                  <a:gdLst>
                    <a:gd name="T0" fmla="*/ 256 w 512"/>
                    <a:gd name="T1" fmla="*/ 21 h 512"/>
                    <a:gd name="T2" fmla="*/ 490 w 512"/>
                    <a:gd name="T3" fmla="*/ 256 h 512"/>
                    <a:gd name="T4" fmla="*/ 256 w 512"/>
                    <a:gd name="T5" fmla="*/ 490 h 512"/>
                    <a:gd name="T6" fmla="*/ 21 w 512"/>
                    <a:gd name="T7" fmla="*/ 256 h 512"/>
                    <a:gd name="T8" fmla="*/ 256 w 512"/>
                    <a:gd name="T9" fmla="*/ 21 h 512"/>
                    <a:gd name="T10" fmla="*/ 256 w 512"/>
                    <a:gd name="T11" fmla="*/ 0 h 512"/>
                    <a:gd name="T12" fmla="*/ 0 w 512"/>
                    <a:gd name="T13" fmla="*/ 256 h 512"/>
                    <a:gd name="T14" fmla="*/ 256 w 512"/>
                    <a:gd name="T15" fmla="*/ 512 h 512"/>
                    <a:gd name="T16" fmla="*/ 512 w 512"/>
                    <a:gd name="T17" fmla="*/ 256 h 512"/>
                    <a:gd name="T18" fmla="*/ 256 w 512"/>
                    <a:gd name="T19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2" h="512">
                      <a:moveTo>
                        <a:pt x="256" y="21"/>
                      </a:moveTo>
                      <a:cubicBezTo>
                        <a:pt x="385" y="21"/>
                        <a:pt x="490" y="126"/>
                        <a:pt x="490" y="256"/>
                      </a:cubicBezTo>
                      <a:cubicBezTo>
                        <a:pt x="490" y="385"/>
                        <a:pt x="385" y="490"/>
                        <a:pt x="256" y="490"/>
                      </a:cubicBezTo>
                      <a:cubicBezTo>
                        <a:pt x="126" y="490"/>
                        <a:pt x="21" y="385"/>
                        <a:pt x="21" y="256"/>
                      </a:cubicBezTo>
                      <a:cubicBezTo>
                        <a:pt x="21" y="126"/>
                        <a:pt x="126" y="21"/>
                        <a:pt x="256" y="21"/>
                      </a:cubicBezTo>
                      <a:moveTo>
                        <a:pt x="256" y="0"/>
                      </a:moveTo>
                      <a:cubicBezTo>
                        <a:pt x="114" y="0"/>
                        <a:pt x="0" y="114"/>
                        <a:pt x="0" y="256"/>
                      </a:cubicBezTo>
                      <a:cubicBezTo>
                        <a:pt x="0" y="397"/>
                        <a:pt x="114" y="512"/>
                        <a:pt x="256" y="512"/>
                      </a:cubicBezTo>
                      <a:cubicBezTo>
                        <a:pt x="397" y="512"/>
                        <a:pt x="512" y="397"/>
                        <a:pt x="512" y="256"/>
                      </a:cubicBezTo>
                      <a:cubicBezTo>
                        <a:pt x="512" y="114"/>
                        <a:pt x="397" y="0"/>
                        <a:pt x="256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E1CC49B-53C9-4CF6-B47A-132C28BE43AB}"/>
                </a:ext>
              </a:extLst>
            </p:cNvPr>
            <p:cNvGrpSpPr/>
            <p:nvPr/>
          </p:nvGrpSpPr>
          <p:grpSpPr>
            <a:xfrm>
              <a:off x="3835587" y="3407168"/>
              <a:ext cx="2160000" cy="1889186"/>
              <a:chOff x="3835587" y="3407168"/>
              <a:chExt cx="2160000" cy="1889186"/>
            </a:xfrm>
          </p:grpSpPr>
          <p:sp>
            <p:nvSpPr>
              <p:cNvPr id="69" name="Freeform 7"/>
              <p:cNvSpPr>
                <a:spLocks/>
              </p:cNvSpPr>
              <p:nvPr/>
            </p:nvSpPr>
            <p:spPr bwMode="auto">
              <a:xfrm flipH="1">
                <a:off x="3835587" y="3407168"/>
                <a:ext cx="2160000" cy="1889186"/>
              </a:xfrm>
              <a:custGeom>
                <a:avLst/>
                <a:gdLst>
                  <a:gd name="T0" fmla="*/ 882 w 882"/>
                  <a:gd name="T1" fmla="*/ 185 h 764"/>
                  <a:gd name="T2" fmla="*/ 683 w 882"/>
                  <a:gd name="T3" fmla="*/ 0 h 764"/>
                  <a:gd name="T4" fmla="*/ 200 w 882"/>
                  <a:gd name="T5" fmla="*/ 0 h 764"/>
                  <a:gd name="T6" fmla="*/ 0 w 882"/>
                  <a:gd name="T7" fmla="*/ 200 h 764"/>
                  <a:gd name="T8" fmla="*/ 200 w 882"/>
                  <a:gd name="T9" fmla="*/ 399 h 764"/>
                  <a:gd name="T10" fmla="*/ 650 w 882"/>
                  <a:gd name="T11" fmla="*/ 399 h 764"/>
                  <a:gd name="T12" fmla="*/ 882 w 882"/>
                  <a:gd name="T13" fmla="*/ 764 h 764"/>
                  <a:gd name="T14" fmla="*/ 882 w 882"/>
                  <a:gd name="T15" fmla="*/ 185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2" h="764">
                    <a:moveTo>
                      <a:pt x="882" y="185"/>
                    </a:moveTo>
                    <a:cubicBezTo>
                      <a:pt x="874" y="82"/>
                      <a:pt x="788" y="0"/>
                      <a:pt x="683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90" y="0"/>
                      <a:pt x="0" y="89"/>
                      <a:pt x="0" y="200"/>
                    </a:cubicBezTo>
                    <a:cubicBezTo>
                      <a:pt x="0" y="310"/>
                      <a:pt x="90" y="399"/>
                      <a:pt x="200" y="399"/>
                    </a:cubicBezTo>
                    <a:cubicBezTo>
                      <a:pt x="650" y="399"/>
                      <a:pt x="650" y="399"/>
                      <a:pt x="650" y="399"/>
                    </a:cubicBezTo>
                    <a:cubicBezTo>
                      <a:pt x="759" y="419"/>
                      <a:pt x="835" y="501"/>
                      <a:pt x="882" y="764"/>
                    </a:cubicBezTo>
                    <a:cubicBezTo>
                      <a:pt x="882" y="185"/>
                      <a:pt x="882" y="185"/>
                      <a:pt x="882" y="185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68580" tIns="68580" rIns="6858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3954788" y="3727306"/>
                <a:ext cx="1325205" cy="45960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Autofit/>
              </a:bodyPr>
              <a:lstStyle/>
              <a:p>
                <a:r>
                  <a:rPr lang="en-US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Financing</a:t>
                </a:r>
                <a:endParaRPr lang="en-US" sz="10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grpSp>
            <p:nvGrpSpPr>
              <p:cNvPr id="103" name="Group 913"/>
              <p:cNvGrpSpPr>
                <a:grpSpLocks noChangeAspect="1"/>
              </p:cNvGrpSpPr>
              <p:nvPr/>
            </p:nvGrpSpPr>
            <p:grpSpPr bwMode="auto">
              <a:xfrm>
                <a:off x="5356192" y="3613870"/>
                <a:ext cx="504000" cy="573036"/>
                <a:chOff x="4563" y="3912"/>
                <a:chExt cx="340" cy="340"/>
              </a:xfrm>
              <a:solidFill>
                <a:schemeClr val="tx1"/>
              </a:solidFill>
            </p:grpSpPr>
            <p:sp>
              <p:nvSpPr>
                <p:cNvPr id="104" name="Freeform 914"/>
                <p:cNvSpPr>
                  <a:spLocks noEditPoints="1"/>
                </p:cNvSpPr>
                <p:nvPr/>
              </p:nvSpPr>
              <p:spPr bwMode="auto">
                <a:xfrm>
                  <a:off x="4563" y="3912"/>
                  <a:ext cx="340" cy="340"/>
                </a:xfrm>
                <a:custGeom>
                  <a:avLst/>
                  <a:gdLst>
                    <a:gd name="T0" fmla="*/ 256 w 512"/>
                    <a:gd name="T1" fmla="*/ 21 h 512"/>
                    <a:gd name="T2" fmla="*/ 490 w 512"/>
                    <a:gd name="T3" fmla="*/ 256 h 512"/>
                    <a:gd name="T4" fmla="*/ 256 w 512"/>
                    <a:gd name="T5" fmla="*/ 490 h 512"/>
                    <a:gd name="T6" fmla="*/ 21 w 512"/>
                    <a:gd name="T7" fmla="*/ 256 h 512"/>
                    <a:gd name="T8" fmla="*/ 256 w 512"/>
                    <a:gd name="T9" fmla="*/ 21 h 512"/>
                    <a:gd name="T10" fmla="*/ 256 w 512"/>
                    <a:gd name="T11" fmla="*/ 0 h 512"/>
                    <a:gd name="T12" fmla="*/ 0 w 512"/>
                    <a:gd name="T13" fmla="*/ 256 h 512"/>
                    <a:gd name="T14" fmla="*/ 256 w 512"/>
                    <a:gd name="T15" fmla="*/ 512 h 512"/>
                    <a:gd name="T16" fmla="*/ 512 w 512"/>
                    <a:gd name="T17" fmla="*/ 256 h 512"/>
                    <a:gd name="T18" fmla="*/ 256 w 512"/>
                    <a:gd name="T19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2" h="512">
                      <a:moveTo>
                        <a:pt x="256" y="21"/>
                      </a:moveTo>
                      <a:cubicBezTo>
                        <a:pt x="385" y="21"/>
                        <a:pt x="490" y="126"/>
                        <a:pt x="490" y="256"/>
                      </a:cubicBezTo>
                      <a:cubicBezTo>
                        <a:pt x="490" y="385"/>
                        <a:pt x="385" y="490"/>
                        <a:pt x="256" y="490"/>
                      </a:cubicBezTo>
                      <a:cubicBezTo>
                        <a:pt x="126" y="490"/>
                        <a:pt x="21" y="385"/>
                        <a:pt x="21" y="256"/>
                      </a:cubicBezTo>
                      <a:cubicBezTo>
                        <a:pt x="21" y="126"/>
                        <a:pt x="126" y="21"/>
                        <a:pt x="256" y="21"/>
                      </a:cubicBezTo>
                      <a:moveTo>
                        <a:pt x="256" y="0"/>
                      </a:moveTo>
                      <a:cubicBezTo>
                        <a:pt x="114" y="0"/>
                        <a:pt x="0" y="114"/>
                        <a:pt x="0" y="256"/>
                      </a:cubicBezTo>
                      <a:cubicBezTo>
                        <a:pt x="0" y="397"/>
                        <a:pt x="114" y="512"/>
                        <a:pt x="256" y="512"/>
                      </a:cubicBezTo>
                      <a:cubicBezTo>
                        <a:pt x="397" y="512"/>
                        <a:pt x="512" y="397"/>
                        <a:pt x="512" y="256"/>
                      </a:cubicBezTo>
                      <a:cubicBezTo>
                        <a:pt x="512" y="114"/>
                        <a:pt x="397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05" name="Freeform 915"/>
                <p:cNvSpPr>
                  <a:spLocks noEditPoints="1"/>
                </p:cNvSpPr>
                <p:nvPr/>
              </p:nvSpPr>
              <p:spPr bwMode="auto">
                <a:xfrm>
                  <a:off x="4648" y="3966"/>
                  <a:ext cx="170" cy="208"/>
                </a:xfrm>
                <a:custGeom>
                  <a:avLst/>
                  <a:gdLst>
                    <a:gd name="T0" fmla="*/ 224 w 256"/>
                    <a:gd name="T1" fmla="*/ 240 h 312"/>
                    <a:gd name="T2" fmla="*/ 199 w 256"/>
                    <a:gd name="T3" fmla="*/ 32 h 312"/>
                    <a:gd name="T4" fmla="*/ 188 w 256"/>
                    <a:gd name="T5" fmla="*/ 6 h 312"/>
                    <a:gd name="T6" fmla="*/ 67 w 256"/>
                    <a:gd name="T7" fmla="*/ 6 h 312"/>
                    <a:gd name="T8" fmla="*/ 56 w 256"/>
                    <a:gd name="T9" fmla="*/ 32 h 312"/>
                    <a:gd name="T10" fmla="*/ 32 w 256"/>
                    <a:gd name="T11" fmla="*/ 240 h 312"/>
                    <a:gd name="T12" fmla="*/ 12 w 256"/>
                    <a:gd name="T13" fmla="*/ 307 h 312"/>
                    <a:gd name="T14" fmla="*/ 234 w 256"/>
                    <a:gd name="T15" fmla="*/ 312 h 312"/>
                    <a:gd name="T16" fmla="*/ 244 w 256"/>
                    <a:gd name="T17" fmla="*/ 297 h 312"/>
                    <a:gd name="T18" fmla="*/ 132 w 256"/>
                    <a:gd name="T19" fmla="*/ 34 h 312"/>
                    <a:gd name="T20" fmla="*/ 177 w 256"/>
                    <a:gd name="T21" fmla="*/ 24 h 312"/>
                    <a:gd name="T22" fmla="*/ 109 w 256"/>
                    <a:gd name="T23" fmla="*/ 56 h 312"/>
                    <a:gd name="T24" fmla="*/ 123 w 256"/>
                    <a:gd name="T25" fmla="*/ 34 h 312"/>
                    <a:gd name="T26" fmla="*/ 53 w 256"/>
                    <a:gd name="T27" fmla="*/ 238 h 312"/>
                    <a:gd name="T28" fmla="*/ 108 w 256"/>
                    <a:gd name="T29" fmla="*/ 78 h 312"/>
                    <a:gd name="T30" fmla="*/ 203 w 256"/>
                    <a:gd name="T31" fmla="*/ 233 h 312"/>
                    <a:gd name="T32" fmla="*/ 218 w 256"/>
                    <a:gd name="T33" fmla="*/ 291 h 312"/>
                    <a:gd name="T34" fmla="*/ 163 w 256"/>
                    <a:gd name="T35" fmla="*/ 203 h 312"/>
                    <a:gd name="T36" fmla="*/ 157 w 256"/>
                    <a:gd name="T37" fmla="*/ 234 h 312"/>
                    <a:gd name="T38" fmla="*/ 133 w 256"/>
                    <a:gd name="T39" fmla="*/ 259 h 312"/>
                    <a:gd name="T40" fmla="*/ 122 w 256"/>
                    <a:gd name="T41" fmla="*/ 244 h 312"/>
                    <a:gd name="T42" fmla="*/ 89 w 256"/>
                    <a:gd name="T43" fmla="*/ 217 h 312"/>
                    <a:gd name="T44" fmla="*/ 122 w 256"/>
                    <a:gd name="T45" fmla="*/ 226 h 312"/>
                    <a:gd name="T46" fmla="*/ 133 w 256"/>
                    <a:gd name="T47" fmla="*/ 225 h 312"/>
                    <a:gd name="T48" fmla="*/ 140 w 256"/>
                    <a:gd name="T49" fmla="*/ 211 h 312"/>
                    <a:gd name="T50" fmla="*/ 122 w 256"/>
                    <a:gd name="T51" fmla="*/ 202 h 312"/>
                    <a:gd name="T52" fmla="*/ 95 w 256"/>
                    <a:gd name="T53" fmla="*/ 187 h 312"/>
                    <a:gd name="T54" fmla="*/ 98 w 256"/>
                    <a:gd name="T55" fmla="*/ 151 h 312"/>
                    <a:gd name="T56" fmla="*/ 122 w 256"/>
                    <a:gd name="T57" fmla="*/ 131 h 312"/>
                    <a:gd name="T58" fmla="*/ 133 w 256"/>
                    <a:gd name="T59" fmla="*/ 142 h 312"/>
                    <a:gd name="T60" fmla="*/ 157 w 256"/>
                    <a:gd name="T61" fmla="*/ 167 h 312"/>
                    <a:gd name="T62" fmla="*/ 128 w 256"/>
                    <a:gd name="T63" fmla="*/ 161 h 312"/>
                    <a:gd name="T64" fmla="*/ 112 w 256"/>
                    <a:gd name="T65" fmla="*/ 170 h 312"/>
                    <a:gd name="T66" fmla="*/ 122 w 256"/>
                    <a:gd name="T67" fmla="*/ 180 h 312"/>
                    <a:gd name="T68" fmla="*/ 154 w 256"/>
                    <a:gd name="T69" fmla="*/ 194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6" h="312">
                      <a:moveTo>
                        <a:pt x="244" y="297"/>
                      </a:moveTo>
                      <a:cubicBezTo>
                        <a:pt x="237" y="281"/>
                        <a:pt x="225" y="253"/>
                        <a:pt x="224" y="240"/>
                      </a:cubicBezTo>
                      <a:cubicBezTo>
                        <a:pt x="230" y="224"/>
                        <a:pt x="256" y="145"/>
                        <a:pt x="167" y="66"/>
                      </a:cubicBezTo>
                      <a:cubicBezTo>
                        <a:pt x="199" y="32"/>
                        <a:pt x="199" y="32"/>
                        <a:pt x="199" y="32"/>
                      </a:cubicBezTo>
                      <a:cubicBezTo>
                        <a:pt x="202" y="29"/>
                        <a:pt x="203" y="25"/>
                        <a:pt x="202" y="22"/>
                      </a:cubicBezTo>
                      <a:cubicBezTo>
                        <a:pt x="202" y="20"/>
                        <a:pt x="199" y="11"/>
                        <a:pt x="188" y="6"/>
                      </a:cubicBezTo>
                      <a:cubicBezTo>
                        <a:pt x="174" y="0"/>
                        <a:pt x="154" y="2"/>
                        <a:pt x="128" y="13"/>
                      </a:cubicBezTo>
                      <a:cubicBezTo>
                        <a:pt x="101" y="2"/>
                        <a:pt x="81" y="0"/>
                        <a:pt x="67" y="6"/>
                      </a:cubicBezTo>
                      <a:cubicBezTo>
                        <a:pt x="57" y="11"/>
                        <a:pt x="54" y="20"/>
                        <a:pt x="53" y="22"/>
                      </a:cubicBezTo>
                      <a:cubicBezTo>
                        <a:pt x="52" y="25"/>
                        <a:pt x="53" y="29"/>
                        <a:pt x="56" y="32"/>
                      </a:cubicBezTo>
                      <a:cubicBezTo>
                        <a:pt x="89" y="66"/>
                        <a:pt x="89" y="66"/>
                        <a:pt x="89" y="66"/>
                      </a:cubicBezTo>
                      <a:cubicBezTo>
                        <a:pt x="0" y="145"/>
                        <a:pt x="25" y="224"/>
                        <a:pt x="32" y="240"/>
                      </a:cubicBezTo>
                      <a:cubicBezTo>
                        <a:pt x="30" y="253"/>
                        <a:pt x="19" y="281"/>
                        <a:pt x="11" y="297"/>
                      </a:cubicBezTo>
                      <a:cubicBezTo>
                        <a:pt x="10" y="300"/>
                        <a:pt x="10" y="304"/>
                        <a:pt x="12" y="307"/>
                      </a:cubicBezTo>
                      <a:cubicBezTo>
                        <a:pt x="14" y="310"/>
                        <a:pt x="17" y="312"/>
                        <a:pt x="21" y="312"/>
                      </a:cubicBezTo>
                      <a:cubicBezTo>
                        <a:pt x="234" y="312"/>
                        <a:pt x="234" y="312"/>
                        <a:pt x="234" y="312"/>
                      </a:cubicBezTo>
                      <a:cubicBezTo>
                        <a:pt x="238" y="312"/>
                        <a:pt x="241" y="310"/>
                        <a:pt x="243" y="307"/>
                      </a:cubicBezTo>
                      <a:cubicBezTo>
                        <a:pt x="245" y="304"/>
                        <a:pt x="246" y="300"/>
                        <a:pt x="244" y="297"/>
                      </a:cubicBezTo>
                      <a:close/>
                      <a:moveTo>
                        <a:pt x="123" y="34"/>
                      </a:moveTo>
                      <a:cubicBezTo>
                        <a:pt x="126" y="35"/>
                        <a:pt x="129" y="35"/>
                        <a:pt x="132" y="34"/>
                      </a:cubicBezTo>
                      <a:cubicBezTo>
                        <a:pt x="132" y="34"/>
                        <a:pt x="132" y="34"/>
                        <a:pt x="132" y="34"/>
                      </a:cubicBezTo>
                      <a:cubicBezTo>
                        <a:pt x="157" y="23"/>
                        <a:pt x="171" y="23"/>
                        <a:pt x="177" y="24"/>
                      </a:cubicBezTo>
                      <a:cubicBezTo>
                        <a:pt x="147" y="56"/>
                        <a:pt x="147" y="56"/>
                        <a:pt x="147" y="56"/>
                      </a:cubicBezTo>
                      <a:cubicBezTo>
                        <a:pt x="109" y="56"/>
                        <a:pt x="109" y="56"/>
                        <a:pt x="109" y="56"/>
                      </a:cubicBezTo>
                      <a:cubicBezTo>
                        <a:pt x="79" y="25"/>
                        <a:pt x="79" y="25"/>
                        <a:pt x="79" y="25"/>
                      </a:cubicBezTo>
                      <a:cubicBezTo>
                        <a:pt x="84" y="23"/>
                        <a:pt x="97" y="22"/>
                        <a:pt x="123" y="34"/>
                      </a:cubicBezTo>
                      <a:close/>
                      <a:moveTo>
                        <a:pt x="37" y="291"/>
                      </a:moveTo>
                      <a:cubicBezTo>
                        <a:pt x="44" y="275"/>
                        <a:pt x="53" y="252"/>
                        <a:pt x="53" y="238"/>
                      </a:cubicBezTo>
                      <a:cubicBezTo>
                        <a:pt x="53" y="236"/>
                        <a:pt x="53" y="234"/>
                        <a:pt x="52" y="233"/>
                      </a:cubicBezTo>
                      <a:cubicBezTo>
                        <a:pt x="50" y="230"/>
                        <a:pt x="15" y="155"/>
                        <a:pt x="108" y="78"/>
                      </a:cubicBezTo>
                      <a:cubicBezTo>
                        <a:pt x="147" y="78"/>
                        <a:pt x="147" y="78"/>
                        <a:pt x="147" y="78"/>
                      </a:cubicBezTo>
                      <a:cubicBezTo>
                        <a:pt x="240" y="155"/>
                        <a:pt x="205" y="230"/>
                        <a:pt x="203" y="233"/>
                      </a:cubicBezTo>
                      <a:cubicBezTo>
                        <a:pt x="203" y="234"/>
                        <a:pt x="202" y="236"/>
                        <a:pt x="202" y="238"/>
                      </a:cubicBezTo>
                      <a:cubicBezTo>
                        <a:pt x="202" y="252"/>
                        <a:pt x="211" y="275"/>
                        <a:pt x="218" y="291"/>
                      </a:cubicBezTo>
                      <a:lnTo>
                        <a:pt x="37" y="291"/>
                      </a:lnTo>
                      <a:close/>
                      <a:moveTo>
                        <a:pt x="163" y="203"/>
                      </a:moveTo>
                      <a:cubicBezTo>
                        <a:pt x="165" y="207"/>
                        <a:pt x="166" y="210"/>
                        <a:pt x="166" y="215"/>
                      </a:cubicBezTo>
                      <a:cubicBezTo>
                        <a:pt x="166" y="223"/>
                        <a:pt x="163" y="230"/>
                        <a:pt x="157" y="234"/>
                      </a:cubicBezTo>
                      <a:cubicBezTo>
                        <a:pt x="151" y="239"/>
                        <a:pt x="143" y="242"/>
                        <a:pt x="133" y="243"/>
                      </a:cubicBezTo>
                      <a:cubicBezTo>
                        <a:pt x="133" y="259"/>
                        <a:pt x="133" y="259"/>
                        <a:pt x="133" y="259"/>
                      </a:cubicBezTo>
                      <a:cubicBezTo>
                        <a:pt x="122" y="259"/>
                        <a:pt x="122" y="259"/>
                        <a:pt x="122" y="259"/>
                      </a:cubicBezTo>
                      <a:cubicBezTo>
                        <a:pt x="122" y="244"/>
                        <a:pt x="122" y="244"/>
                        <a:pt x="122" y="244"/>
                      </a:cubicBezTo>
                      <a:cubicBezTo>
                        <a:pt x="110" y="243"/>
                        <a:pt x="99" y="241"/>
                        <a:pt x="89" y="237"/>
                      </a:cubicBezTo>
                      <a:cubicBezTo>
                        <a:pt x="89" y="217"/>
                        <a:pt x="89" y="217"/>
                        <a:pt x="89" y="217"/>
                      </a:cubicBezTo>
                      <a:cubicBezTo>
                        <a:pt x="94" y="219"/>
                        <a:pt x="99" y="221"/>
                        <a:pt x="105" y="223"/>
                      </a:cubicBezTo>
                      <a:cubicBezTo>
                        <a:pt x="112" y="224"/>
                        <a:pt x="117" y="225"/>
                        <a:pt x="122" y="226"/>
                      </a:cubicBezTo>
                      <a:cubicBezTo>
                        <a:pt x="122" y="226"/>
                        <a:pt x="125" y="226"/>
                        <a:pt x="128" y="226"/>
                      </a:cubicBezTo>
                      <a:cubicBezTo>
                        <a:pt x="130" y="226"/>
                        <a:pt x="133" y="225"/>
                        <a:pt x="133" y="225"/>
                      </a:cubicBezTo>
                      <a:cubicBezTo>
                        <a:pt x="140" y="224"/>
                        <a:pt x="143" y="221"/>
                        <a:pt x="143" y="216"/>
                      </a:cubicBezTo>
                      <a:cubicBezTo>
                        <a:pt x="143" y="214"/>
                        <a:pt x="142" y="212"/>
                        <a:pt x="140" y="211"/>
                      </a:cubicBezTo>
                      <a:cubicBezTo>
                        <a:pt x="139" y="209"/>
                        <a:pt x="136" y="208"/>
                        <a:pt x="133" y="206"/>
                      </a:cubicBezTo>
                      <a:cubicBezTo>
                        <a:pt x="122" y="202"/>
                        <a:pt x="122" y="202"/>
                        <a:pt x="122" y="202"/>
                      </a:cubicBezTo>
                      <a:cubicBezTo>
                        <a:pt x="117" y="200"/>
                        <a:pt x="117" y="200"/>
                        <a:pt x="117" y="200"/>
                      </a:cubicBezTo>
                      <a:cubicBezTo>
                        <a:pt x="107" y="196"/>
                        <a:pt x="100" y="192"/>
                        <a:pt x="95" y="187"/>
                      </a:cubicBezTo>
                      <a:cubicBezTo>
                        <a:pt x="91" y="182"/>
                        <a:pt x="89" y="177"/>
                        <a:pt x="89" y="170"/>
                      </a:cubicBezTo>
                      <a:cubicBezTo>
                        <a:pt x="89" y="162"/>
                        <a:pt x="92" y="156"/>
                        <a:pt x="98" y="151"/>
                      </a:cubicBezTo>
                      <a:cubicBezTo>
                        <a:pt x="104" y="147"/>
                        <a:pt x="112" y="144"/>
                        <a:pt x="122" y="143"/>
                      </a:cubicBezTo>
                      <a:cubicBezTo>
                        <a:pt x="122" y="131"/>
                        <a:pt x="122" y="131"/>
                        <a:pt x="122" y="131"/>
                      </a:cubicBezTo>
                      <a:cubicBezTo>
                        <a:pt x="133" y="131"/>
                        <a:pt x="133" y="131"/>
                        <a:pt x="133" y="131"/>
                      </a:cubicBezTo>
                      <a:cubicBezTo>
                        <a:pt x="133" y="142"/>
                        <a:pt x="133" y="142"/>
                        <a:pt x="133" y="142"/>
                      </a:cubicBezTo>
                      <a:cubicBezTo>
                        <a:pt x="144" y="143"/>
                        <a:pt x="155" y="145"/>
                        <a:pt x="164" y="149"/>
                      </a:cubicBezTo>
                      <a:cubicBezTo>
                        <a:pt x="157" y="167"/>
                        <a:pt x="157" y="167"/>
                        <a:pt x="157" y="167"/>
                      </a:cubicBezTo>
                      <a:cubicBezTo>
                        <a:pt x="149" y="164"/>
                        <a:pt x="141" y="162"/>
                        <a:pt x="133" y="161"/>
                      </a:cubicBezTo>
                      <a:cubicBezTo>
                        <a:pt x="133" y="161"/>
                        <a:pt x="131" y="161"/>
                        <a:pt x="128" y="161"/>
                      </a:cubicBezTo>
                      <a:cubicBezTo>
                        <a:pt x="125" y="161"/>
                        <a:pt x="122" y="162"/>
                        <a:pt x="122" y="162"/>
                      </a:cubicBezTo>
                      <a:cubicBezTo>
                        <a:pt x="116" y="163"/>
                        <a:pt x="112" y="165"/>
                        <a:pt x="112" y="170"/>
                      </a:cubicBezTo>
                      <a:cubicBezTo>
                        <a:pt x="112" y="172"/>
                        <a:pt x="113" y="174"/>
                        <a:pt x="115" y="175"/>
                      </a:cubicBezTo>
                      <a:cubicBezTo>
                        <a:pt x="116" y="177"/>
                        <a:pt x="119" y="178"/>
                        <a:pt x="122" y="180"/>
                      </a:cubicBezTo>
                      <a:cubicBezTo>
                        <a:pt x="133" y="184"/>
                        <a:pt x="133" y="184"/>
                        <a:pt x="133" y="184"/>
                      </a:cubicBezTo>
                      <a:cubicBezTo>
                        <a:pt x="143" y="188"/>
                        <a:pt x="150" y="191"/>
                        <a:pt x="154" y="194"/>
                      </a:cubicBezTo>
                      <a:cubicBezTo>
                        <a:pt x="158" y="197"/>
                        <a:pt x="161" y="200"/>
                        <a:pt x="163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8CBDB4F-2ECA-484A-93B4-E09F527F247E}"/>
                </a:ext>
              </a:extLst>
            </p:cNvPr>
            <p:cNvGrpSpPr/>
            <p:nvPr/>
          </p:nvGrpSpPr>
          <p:grpSpPr>
            <a:xfrm>
              <a:off x="1672193" y="3407170"/>
              <a:ext cx="2160000" cy="1889187"/>
              <a:chOff x="1672193" y="3407170"/>
              <a:chExt cx="2160000" cy="1889187"/>
            </a:xfrm>
          </p:grpSpPr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1672193" y="3407170"/>
                <a:ext cx="2160000" cy="1889187"/>
              </a:xfrm>
              <a:custGeom>
                <a:avLst/>
                <a:gdLst>
                  <a:gd name="T0" fmla="*/ 882 w 882"/>
                  <a:gd name="T1" fmla="*/ 185 h 764"/>
                  <a:gd name="T2" fmla="*/ 683 w 882"/>
                  <a:gd name="T3" fmla="*/ 0 h 764"/>
                  <a:gd name="T4" fmla="*/ 200 w 882"/>
                  <a:gd name="T5" fmla="*/ 0 h 764"/>
                  <a:gd name="T6" fmla="*/ 0 w 882"/>
                  <a:gd name="T7" fmla="*/ 200 h 764"/>
                  <a:gd name="T8" fmla="*/ 200 w 882"/>
                  <a:gd name="T9" fmla="*/ 399 h 764"/>
                  <a:gd name="T10" fmla="*/ 650 w 882"/>
                  <a:gd name="T11" fmla="*/ 399 h 764"/>
                  <a:gd name="T12" fmla="*/ 882 w 882"/>
                  <a:gd name="T13" fmla="*/ 764 h 764"/>
                  <a:gd name="T14" fmla="*/ 882 w 882"/>
                  <a:gd name="T15" fmla="*/ 185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2" h="764">
                    <a:moveTo>
                      <a:pt x="882" y="185"/>
                    </a:moveTo>
                    <a:cubicBezTo>
                      <a:pt x="874" y="82"/>
                      <a:pt x="788" y="0"/>
                      <a:pt x="683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90" y="0"/>
                      <a:pt x="0" y="89"/>
                      <a:pt x="0" y="200"/>
                    </a:cubicBezTo>
                    <a:cubicBezTo>
                      <a:pt x="0" y="310"/>
                      <a:pt x="90" y="399"/>
                      <a:pt x="200" y="399"/>
                    </a:cubicBezTo>
                    <a:cubicBezTo>
                      <a:pt x="650" y="399"/>
                      <a:pt x="650" y="399"/>
                      <a:pt x="650" y="399"/>
                    </a:cubicBezTo>
                    <a:cubicBezTo>
                      <a:pt x="759" y="419"/>
                      <a:pt x="835" y="501"/>
                      <a:pt x="882" y="764"/>
                    </a:cubicBezTo>
                    <a:cubicBezTo>
                      <a:pt x="882" y="185"/>
                      <a:pt x="882" y="185"/>
                      <a:pt x="882" y="18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68580" tIns="68580" rIns="6858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2401908" y="3640670"/>
                <a:ext cx="1354085" cy="45960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Autofit/>
              </a:bodyPr>
              <a:lstStyle/>
              <a:p>
                <a:r>
                  <a:rPr lang="en-US" b="1" dirty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Health Workforce</a:t>
                </a:r>
                <a:endParaRPr lang="en-US" sz="105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grpSp>
            <p:nvGrpSpPr>
              <p:cNvPr id="106" name="Group 844"/>
              <p:cNvGrpSpPr>
                <a:grpSpLocks noChangeAspect="1"/>
              </p:cNvGrpSpPr>
              <p:nvPr/>
            </p:nvGrpSpPr>
            <p:grpSpPr bwMode="auto">
              <a:xfrm>
                <a:off x="1774793" y="3580445"/>
                <a:ext cx="504000" cy="573036"/>
                <a:chOff x="4301" y="3046"/>
                <a:chExt cx="340" cy="340"/>
              </a:xfrm>
              <a:solidFill>
                <a:schemeClr val="bg1"/>
              </a:solidFill>
            </p:grpSpPr>
            <p:sp>
              <p:nvSpPr>
                <p:cNvPr id="107" name="Freeform 845"/>
                <p:cNvSpPr>
                  <a:spLocks noEditPoints="1"/>
                </p:cNvSpPr>
                <p:nvPr/>
              </p:nvSpPr>
              <p:spPr bwMode="auto">
                <a:xfrm>
                  <a:off x="4371" y="3166"/>
                  <a:ext cx="57" cy="142"/>
                </a:xfrm>
                <a:custGeom>
                  <a:avLst/>
                  <a:gdLst>
                    <a:gd name="T0" fmla="*/ 54 w 86"/>
                    <a:gd name="T1" fmla="*/ 0 h 213"/>
                    <a:gd name="T2" fmla="*/ 32 w 86"/>
                    <a:gd name="T3" fmla="*/ 0 h 213"/>
                    <a:gd name="T4" fmla="*/ 22 w 86"/>
                    <a:gd name="T5" fmla="*/ 9 h 213"/>
                    <a:gd name="T6" fmla="*/ 1 w 86"/>
                    <a:gd name="T7" fmla="*/ 115 h 213"/>
                    <a:gd name="T8" fmla="*/ 3 w 86"/>
                    <a:gd name="T9" fmla="*/ 124 h 213"/>
                    <a:gd name="T10" fmla="*/ 11 w 86"/>
                    <a:gd name="T11" fmla="*/ 128 h 213"/>
                    <a:gd name="T12" fmla="*/ 11 w 86"/>
                    <a:gd name="T13" fmla="*/ 203 h 213"/>
                    <a:gd name="T14" fmla="*/ 22 w 86"/>
                    <a:gd name="T15" fmla="*/ 213 h 213"/>
                    <a:gd name="T16" fmla="*/ 32 w 86"/>
                    <a:gd name="T17" fmla="*/ 203 h 213"/>
                    <a:gd name="T18" fmla="*/ 32 w 86"/>
                    <a:gd name="T19" fmla="*/ 128 h 213"/>
                    <a:gd name="T20" fmla="*/ 54 w 86"/>
                    <a:gd name="T21" fmla="*/ 128 h 213"/>
                    <a:gd name="T22" fmla="*/ 54 w 86"/>
                    <a:gd name="T23" fmla="*/ 203 h 213"/>
                    <a:gd name="T24" fmla="*/ 64 w 86"/>
                    <a:gd name="T25" fmla="*/ 213 h 213"/>
                    <a:gd name="T26" fmla="*/ 75 w 86"/>
                    <a:gd name="T27" fmla="*/ 203 h 213"/>
                    <a:gd name="T28" fmla="*/ 75 w 86"/>
                    <a:gd name="T29" fmla="*/ 128 h 213"/>
                    <a:gd name="T30" fmla="*/ 83 w 86"/>
                    <a:gd name="T31" fmla="*/ 124 h 213"/>
                    <a:gd name="T32" fmla="*/ 85 w 86"/>
                    <a:gd name="T33" fmla="*/ 115 h 213"/>
                    <a:gd name="T34" fmla="*/ 64 w 86"/>
                    <a:gd name="T35" fmla="*/ 9 h 213"/>
                    <a:gd name="T36" fmla="*/ 54 w 86"/>
                    <a:gd name="T37" fmla="*/ 0 h 213"/>
                    <a:gd name="T38" fmla="*/ 41 w 86"/>
                    <a:gd name="T39" fmla="*/ 21 h 213"/>
                    <a:gd name="T40" fmla="*/ 45 w 86"/>
                    <a:gd name="T41" fmla="*/ 21 h 213"/>
                    <a:gd name="T42" fmla="*/ 62 w 86"/>
                    <a:gd name="T43" fmla="*/ 107 h 213"/>
                    <a:gd name="T44" fmla="*/ 24 w 86"/>
                    <a:gd name="T45" fmla="*/ 107 h 213"/>
                    <a:gd name="T46" fmla="*/ 41 w 86"/>
                    <a:gd name="T47" fmla="*/ 21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6" h="213">
                      <a:moveTo>
                        <a:pt x="54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7" y="0"/>
                        <a:pt x="23" y="4"/>
                        <a:pt x="22" y="9"/>
                      </a:cubicBezTo>
                      <a:cubicBezTo>
                        <a:pt x="1" y="115"/>
                        <a:pt x="1" y="115"/>
                        <a:pt x="1" y="115"/>
                      </a:cubicBezTo>
                      <a:cubicBezTo>
                        <a:pt x="0" y="118"/>
                        <a:pt x="1" y="122"/>
                        <a:pt x="3" y="124"/>
                      </a:cubicBezTo>
                      <a:cubicBezTo>
                        <a:pt x="5" y="127"/>
                        <a:pt x="8" y="128"/>
                        <a:pt x="11" y="128"/>
                      </a:cubicBezTo>
                      <a:cubicBezTo>
                        <a:pt x="11" y="203"/>
                        <a:pt x="11" y="203"/>
                        <a:pt x="11" y="203"/>
                      </a:cubicBezTo>
                      <a:cubicBezTo>
                        <a:pt x="11" y="209"/>
                        <a:pt x="16" y="213"/>
                        <a:pt x="22" y="213"/>
                      </a:cubicBezTo>
                      <a:cubicBezTo>
                        <a:pt x="28" y="213"/>
                        <a:pt x="32" y="209"/>
                        <a:pt x="32" y="203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54" y="128"/>
                        <a:pt x="54" y="128"/>
                        <a:pt x="54" y="128"/>
                      </a:cubicBezTo>
                      <a:cubicBezTo>
                        <a:pt x="54" y="203"/>
                        <a:pt x="54" y="203"/>
                        <a:pt x="54" y="203"/>
                      </a:cubicBezTo>
                      <a:cubicBezTo>
                        <a:pt x="54" y="209"/>
                        <a:pt x="58" y="213"/>
                        <a:pt x="64" y="213"/>
                      </a:cubicBezTo>
                      <a:cubicBezTo>
                        <a:pt x="70" y="213"/>
                        <a:pt x="75" y="209"/>
                        <a:pt x="75" y="203"/>
                      </a:cubicBezTo>
                      <a:cubicBezTo>
                        <a:pt x="75" y="128"/>
                        <a:pt x="75" y="128"/>
                        <a:pt x="75" y="128"/>
                      </a:cubicBezTo>
                      <a:cubicBezTo>
                        <a:pt x="78" y="128"/>
                        <a:pt x="81" y="127"/>
                        <a:pt x="83" y="124"/>
                      </a:cubicBezTo>
                      <a:cubicBezTo>
                        <a:pt x="85" y="122"/>
                        <a:pt x="86" y="118"/>
                        <a:pt x="85" y="115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3" y="4"/>
                        <a:pt x="59" y="0"/>
                        <a:pt x="54" y="0"/>
                      </a:cubicBezTo>
                      <a:close/>
                      <a:moveTo>
                        <a:pt x="41" y="21"/>
                      </a:moveTo>
                      <a:cubicBezTo>
                        <a:pt x="45" y="21"/>
                        <a:pt x="45" y="21"/>
                        <a:pt x="45" y="21"/>
                      </a:cubicBezTo>
                      <a:cubicBezTo>
                        <a:pt x="62" y="107"/>
                        <a:pt x="62" y="107"/>
                        <a:pt x="62" y="107"/>
                      </a:cubicBezTo>
                      <a:cubicBezTo>
                        <a:pt x="24" y="107"/>
                        <a:pt x="24" y="107"/>
                        <a:pt x="24" y="107"/>
                      </a:cubicBezTo>
                      <a:lnTo>
                        <a:pt x="41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08" name="Freeform 846"/>
                <p:cNvSpPr>
                  <a:spLocks noEditPoints="1"/>
                </p:cNvSpPr>
                <p:nvPr/>
              </p:nvSpPr>
              <p:spPr bwMode="auto">
                <a:xfrm>
                  <a:off x="4379" y="3110"/>
                  <a:ext cx="42" cy="42"/>
                </a:xfrm>
                <a:custGeom>
                  <a:avLst/>
                  <a:gdLst>
                    <a:gd name="T0" fmla="*/ 32 w 64"/>
                    <a:gd name="T1" fmla="*/ 64 h 64"/>
                    <a:gd name="T2" fmla="*/ 64 w 64"/>
                    <a:gd name="T3" fmla="*/ 32 h 64"/>
                    <a:gd name="T4" fmla="*/ 32 w 64"/>
                    <a:gd name="T5" fmla="*/ 0 h 64"/>
                    <a:gd name="T6" fmla="*/ 0 w 64"/>
                    <a:gd name="T7" fmla="*/ 32 h 64"/>
                    <a:gd name="T8" fmla="*/ 32 w 64"/>
                    <a:gd name="T9" fmla="*/ 64 h 64"/>
                    <a:gd name="T10" fmla="*/ 32 w 64"/>
                    <a:gd name="T11" fmla="*/ 21 h 64"/>
                    <a:gd name="T12" fmla="*/ 43 w 64"/>
                    <a:gd name="T13" fmla="*/ 32 h 64"/>
                    <a:gd name="T14" fmla="*/ 32 w 64"/>
                    <a:gd name="T15" fmla="*/ 42 h 64"/>
                    <a:gd name="T16" fmla="*/ 21 w 64"/>
                    <a:gd name="T17" fmla="*/ 32 h 64"/>
                    <a:gd name="T18" fmla="*/ 32 w 64"/>
                    <a:gd name="T19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4">
                      <a:moveTo>
                        <a:pt x="32" y="64"/>
                      </a:moveTo>
                      <a:cubicBezTo>
                        <a:pt x="50" y="64"/>
                        <a:pt x="64" y="49"/>
                        <a:pt x="64" y="32"/>
                      </a:cubicBezTo>
                      <a:cubicBezTo>
                        <a:pt x="64" y="14"/>
                        <a:pt x="50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49"/>
                        <a:pt x="14" y="64"/>
                        <a:pt x="32" y="64"/>
                      </a:cubicBezTo>
                      <a:close/>
                      <a:moveTo>
                        <a:pt x="32" y="21"/>
                      </a:moveTo>
                      <a:cubicBezTo>
                        <a:pt x="38" y="21"/>
                        <a:pt x="43" y="26"/>
                        <a:pt x="43" y="32"/>
                      </a:cubicBezTo>
                      <a:cubicBezTo>
                        <a:pt x="43" y="38"/>
                        <a:pt x="38" y="42"/>
                        <a:pt x="32" y="42"/>
                      </a:cubicBezTo>
                      <a:cubicBezTo>
                        <a:pt x="26" y="42"/>
                        <a:pt x="21" y="38"/>
                        <a:pt x="21" y="32"/>
                      </a:cubicBezTo>
                      <a:cubicBezTo>
                        <a:pt x="21" y="26"/>
                        <a:pt x="26" y="21"/>
                        <a:pt x="3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09" name="Freeform 847"/>
                <p:cNvSpPr>
                  <a:spLocks noEditPoints="1"/>
                </p:cNvSpPr>
                <p:nvPr/>
              </p:nvSpPr>
              <p:spPr bwMode="auto">
                <a:xfrm>
                  <a:off x="4513" y="3166"/>
                  <a:ext cx="57" cy="142"/>
                </a:xfrm>
                <a:custGeom>
                  <a:avLst/>
                  <a:gdLst>
                    <a:gd name="T0" fmla="*/ 74 w 85"/>
                    <a:gd name="T1" fmla="*/ 0 h 213"/>
                    <a:gd name="T2" fmla="*/ 10 w 85"/>
                    <a:gd name="T3" fmla="*/ 0 h 213"/>
                    <a:gd name="T4" fmla="*/ 0 w 85"/>
                    <a:gd name="T5" fmla="*/ 11 h 213"/>
                    <a:gd name="T6" fmla="*/ 0 w 85"/>
                    <a:gd name="T7" fmla="*/ 96 h 213"/>
                    <a:gd name="T8" fmla="*/ 10 w 85"/>
                    <a:gd name="T9" fmla="*/ 107 h 213"/>
                    <a:gd name="T10" fmla="*/ 10 w 85"/>
                    <a:gd name="T11" fmla="*/ 203 h 213"/>
                    <a:gd name="T12" fmla="*/ 21 w 85"/>
                    <a:gd name="T13" fmla="*/ 213 h 213"/>
                    <a:gd name="T14" fmla="*/ 32 w 85"/>
                    <a:gd name="T15" fmla="*/ 203 h 213"/>
                    <a:gd name="T16" fmla="*/ 32 w 85"/>
                    <a:gd name="T17" fmla="*/ 107 h 213"/>
                    <a:gd name="T18" fmla="*/ 53 w 85"/>
                    <a:gd name="T19" fmla="*/ 107 h 213"/>
                    <a:gd name="T20" fmla="*/ 53 w 85"/>
                    <a:gd name="T21" fmla="*/ 203 h 213"/>
                    <a:gd name="T22" fmla="*/ 64 w 85"/>
                    <a:gd name="T23" fmla="*/ 213 h 213"/>
                    <a:gd name="T24" fmla="*/ 74 w 85"/>
                    <a:gd name="T25" fmla="*/ 203 h 213"/>
                    <a:gd name="T26" fmla="*/ 74 w 85"/>
                    <a:gd name="T27" fmla="*/ 107 h 213"/>
                    <a:gd name="T28" fmla="*/ 85 w 85"/>
                    <a:gd name="T29" fmla="*/ 96 h 213"/>
                    <a:gd name="T30" fmla="*/ 85 w 85"/>
                    <a:gd name="T31" fmla="*/ 11 h 213"/>
                    <a:gd name="T32" fmla="*/ 74 w 85"/>
                    <a:gd name="T33" fmla="*/ 0 h 213"/>
                    <a:gd name="T34" fmla="*/ 21 w 85"/>
                    <a:gd name="T35" fmla="*/ 21 h 213"/>
                    <a:gd name="T36" fmla="*/ 64 w 85"/>
                    <a:gd name="T37" fmla="*/ 21 h 213"/>
                    <a:gd name="T38" fmla="*/ 64 w 85"/>
                    <a:gd name="T39" fmla="*/ 85 h 213"/>
                    <a:gd name="T40" fmla="*/ 21 w 85"/>
                    <a:gd name="T41" fmla="*/ 85 h 213"/>
                    <a:gd name="T42" fmla="*/ 21 w 85"/>
                    <a:gd name="T43" fmla="*/ 21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5" h="213">
                      <a:moveTo>
                        <a:pt x="74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5"/>
                        <a:pt x="0" y="11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102"/>
                        <a:pt x="4" y="107"/>
                        <a:pt x="10" y="107"/>
                      </a:cubicBezTo>
                      <a:cubicBezTo>
                        <a:pt x="10" y="203"/>
                        <a:pt x="10" y="203"/>
                        <a:pt x="10" y="203"/>
                      </a:cubicBezTo>
                      <a:cubicBezTo>
                        <a:pt x="10" y="209"/>
                        <a:pt x="15" y="213"/>
                        <a:pt x="21" y="213"/>
                      </a:cubicBezTo>
                      <a:cubicBezTo>
                        <a:pt x="27" y="213"/>
                        <a:pt x="32" y="209"/>
                        <a:pt x="32" y="203"/>
                      </a:cubicBezTo>
                      <a:cubicBezTo>
                        <a:pt x="32" y="107"/>
                        <a:pt x="32" y="107"/>
                        <a:pt x="32" y="107"/>
                      </a:cubicBezTo>
                      <a:cubicBezTo>
                        <a:pt x="53" y="107"/>
                        <a:pt x="53" y="107"/>
                        <a:pt x="53" y="107"/>
                      </a:cubicBezTo>
                      <a:cubicBezTo>
                        <a:pt x="53" y="203"/>
                        <a:pt x="53" y="203"/>
                        <a:pt x="53" y="203"/>
                      </a:cubicBezTo>
                      <a:cubicBezTo>
                        <a:pt x="53" y="209"/>
                        <a:pt x="58" y="213"/>
                        <a:pt x="64" y="213"/>
                      </a:cubicBezTo>
                      <a:cubicBezTo>
                        <a:pt x="70" y="213"/>
                        <a:pt x="74" y="209"/>
                        <a:pt x="74" y="203"/>
                      </a:cubicBezTo>
                      <a:cubicBezTo>
                        <a:pt x="74" y="107"/>
                        <a:pt x="74" y="107"/>
                        <a:pt x="74" y="107"/>
                      </a:cubicBezTo>
                      <a:cubicBezTo>
                        <a:pt x="80" y="107"/>
                        <a:pt x="85" y="102"/>
                        <a:pt x="85" y="96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lose/>
                      <a:moveTo>
                        <a:pt x="21" y="21"/>
                      </a:moveTo>
                      <a:cubicBezTo>
                        <a:pt x="64" y="21"/>
                        <a:pt x="64" y="21"/>
                        <a:pt x="64" y="21"/>
                      </a:cubicBezTo>
                      <a:cubicBezTo>
                        <a:pt x="64" y="85"/>
                        <a:pt x="64" y="85"/>
                        <a:pt x="64" y="85"/>
                      </a:cubicBezTo>
                      <a:cubicBezTo>
                        <a:pt x="21" y="85"/>
                        <a:pt x="21" y="85"/>
                        <a:pt x="21" y="85"/>
                      </a:cubicBezTo>
                      <a:lnTo>
                        <a:pt x="21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10" name="Freeform 848"/>
                <p:cNvSpPr>
                  <a:spLocks noEditPoints="1"/>
                </p:cNvSpPr>
                <p:nvPr/>
              </p:nvSpPr>
              <p:spPr bwMode="auto">
                <a:xfrm>
                  <a:off x="4520" y="3110"/>
                  <a:ext cx="43" cy="42"/>
                </a:xfrm>
                <a:custGeom>
                  <a:avLst/>
                  <a:gdLst>
                    <a:gd name="T0" fmla="*/ 32 w 64"/>
                    <a:gd name="T1" fmla="*/ 64 h 64"/>
                    <a:gd name="T2" fmla="*/ 64 w 64"/>
                    <a:gd name="T3" fmla="*/ 32 h 64"/>
                    <a:gd name="T4" fmla="*/ 32 w 64"/>
                    <a:gd name="T5" fmla="*/ 0 h 64"/>
                    <a:gd name="T6" fmla="*/ 0 w 64"/>
                    <a:gd name="T7" fmla="*/ 32 h 64"/>
                    <a:gd name="T8" fmla="*/ 32 w 64"/>
                    <a:gd name="T9" fmla="*/ 64 h 64"/>
                    <a:gd name="T10" fmla="*/ 32 w 64"/>
                    <a:gd name="T11" fmla="*/ 21 h 64"/>
                    <a:gd name="T12" fmla="*/ 43 w 64"/>
                    <a:gd name="T13" fmla="*/ 32 h 64"/>
                    <a:gd name="T14" fmla="*/ 32 w 64"/>
                    <a:gd name="T15" fmla="*/ 42 h 64"/>
                    <a:gd name="T16" fmla="*/ 22 w 64"/>
                    <a:gd name="T17" fmla="*/ 32 h 64"/>
                    <a:gd name="T18" fmla="*/ 32 w 64"/>
                    <a:gd name="T19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4">
                      <a:moveTo>
                        <a:pt x="32" y="64"/>
                      </a:moveTo>
                      <a:cubicBezTo>
                        <a:pt x="50" y="64"/>
                        <a:pt x="64" y="49"/>
                        <a:pt x="64" y="32"/>
                      </a:cubicBezTo>
                      <a:cubicBezTo>
                        <a:pt x="64" y="14"/>
                        <a:pt x="50" y="0"/>
                        <a:pt x="32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9"/>
                        <a:pt x="15" y="64"/>
                        <a:pt x="32" y="64"/>
                      </a:cubicBezTo>
                      <a:close/>
                      <a:moveTo>
                        <a:pt x="32" y="21"/>
                      </a:moveTo>
                      <a:cubicBezTo>
                        <a:pt x="38" y="21"/>
                        <a:pt x="43" y="26"/>
                        <a:pt x="43" y="32"/>
                      </a:cubicBezTo>
                      <a:cubicBezTo>
                        <a:pt x="43" y="38"/>
                        <a:pt x="38" y="42"/>
                        <a:pt x="32" y="42"/>
                      </a:cubicBezTo>
                      <a:cubicBezTo>
                        <a:pt x="26" y="42"/>
                        <a:pt x="22" y="38"/>
                        <a:pt x="22" y="32"/>
                      </a:cubicBezTo>
                      <a:cubicBezTo>
                        <a:pt x="22" y="26"/>
                        <a:pt x="26" y="21"/>
                        <a:pt x="3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11" name="Freeform 849"/>
                <p:cNvSpPr>
                  <a:spLocks noEditPoints="1"/>
                </p:cNvSpPr>
                <p:nvPr/>
              </p:nvSpPr>
              <p:spPr bwMode="auto">
                <a:xfrm>
                  <a:off x="4442" y="3166"/>
                  <a:ext cx="57" cy="142"/>
                </a:xfrm>
                <a:custGeom>
                  <a:avLst/>
                  <a:gdLst>
                    <a:gd name="T0" fmla="*/ 75 w 85"/>
                    <a:gd name="T1" fmla="*/ 0 h 213"/>
                    <a:gd name="T2" fmla="*/ 11 w 85"/>
                    <a:gd name="T3" fmla="*/ 0 h 213"/>
                    <a:gd name="T4" fmla="*/ 0 w 85"/>
                    <a:gd name="T5" fmla="*/ 11 h 213"/>
                    <a:gd name="T6" fmla="*/ 0 w 85"/>
                    <a:gd name="T7" fmla="*/ 96 h 213"/>
                    <a:gd name="T8" fmla="*/ 11 w 85"/>
                    <a:gd name="T9" fmla="*/ 107 h 213"/>
                    <a:gd name="T10" fmla="*/ 11 w 85"/>
                    <a:gd name="T11" fmla="*/ 203 h 213"/>
                    <a:gd name="T12" fmla="*/ 21 w 85"/>
                    <a:gd name="T13" fmla="*/ 213 h 213"/>
                    <a:gd name="T14" fmla="*/ 32 w 85"/>
                    <a:gd name="T15" fmla="*/ 203 h 213"/>
                    <a:gd name="T16" fmla="*/ 32 w 85"/>
                    <a:gd name="T17" fmla="*/ 107 h 213"/>
                    <a:gd name="T18" fmla="*/ 53 w 85"/>
                    <a:gd name="T19" fmla="*/ 107 h 213"/>
                    <a:gd name="T20" fmla="*/ 53 w 85"/>
                    <a:gd name="T21" fmla="*/ 203 h 213"/>
                    <a:gd name="T22" fmla="*/ 64 w 85"/>
                    <a:gd name="T23" fmla="*/ 213 h 213"/>
                    <a:gd name="T24" fmla="*/ 75 w 85"/>
                    <a:gd name="T25" fmla="*/ 203 h 213"/>
                    <a:gd name="T26" fmla="*/ 75 w 85"/>
                    <a:gd name="T27" fmla="*/ 107 h 213"/>
                    <a:gd name="T28" fmla="*/ 85 w 85"/>
                    <a:gd name="T29" fmla="*/ 96 h 213"/>
                    <a:gd name="T30" fmla="*/ 85 w 85"/>
                    <a:gd name="T31" fmla="*/ 11 h 213"/>
                    <a:gd name="T32" fmla="*/ 75 w 85"/>
                    <a:gd name="T33" fmla="*/ 0 h 213"/>
                    <a:gd name="T34" fmla="*/ 21 w 85"/>
                    <a:gd name="T35" fmla="*/ 21 h 213"/>
                    <a:gd name="T36" fmla="*/ 64 w 85"/>
                    <a:gd name="T37" fmla="*/ 21 h 213"/>
                    <a:gd name="T38" fmla="*/ 64 w 85"/>
                    <a:gd name="T39" fmla="*/ 85 h 213"/>
                    <a:gd name="T40" fmla="*/ 21 w 85"/>
                    <a:gd name="T41" fmla="*/ 85 h 213"/>
                    <a:gd name="T42" fmla="*/ 21 w 85"/>
                    <a:gd name="T43" fmla="*/ 21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5" h="213">
                      <a:moveTo>
                        <a:pt x="75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102"/>
                        <a:pt x="5" y="107"/>
                        <a:pt x="11" y="107"/>
                      </a:cubicBezTo>
                      <a:cubicBezTo>
                        <a:pt x="11" y="203"/>
                        <a:pt x="11" y="203"/>
                        <a:pt x="11" y="203"/>
                      </a:cubicBezTo>
                      <a:cubicBezTo>
                        <a:pt x="11" y="209"/>
                        <a:pt x="15" y="213"/>
                        <a:pt x="21" y="213"/>
                      </a:cubicBezTo>
                      <a:cubicBezTo>
                        <a:pt x="27" y="213"/>
                        <a:pt x="32" y="209"/>
                        <a:pt x="32" y="203"/>
                      </a:cubicBezTo>
                      <a:cubicBezTo>
                        <a:pt x="32" y="107"/>
                        <a:pt x="32" y="107"/>
                        <a:pt x="32" y="107"/>
                      </a:cubicBezTo>
                      <a:cubicBezTo>
                        <a:pt x="53" y="107"/>
                        <a:pt x="53" y="107"/>
                        <a:pt x="53" y="107"/>
                      </a:cubicBezTo>
                      <a:cubicBezTo>
                        <a:pt x="53" y="203"/>
                        <a:pt x="53" y="203"/>
                        <a:pt x="53" y="203"/>
                      </a:cubicBezTo>
                      <a:cubicBezTo>
                        <a:pt x="53" y="209"/>
                        <a:pt x="58" y="213"/>
                        <a:pt x="64" y="213"/>
                      </a:cubicBezTo>
                      <a:cubicBezTo>
                        <a:pt x="70" y="213"/>
                        <a:pt x="75" y="209"/>
                        <a:pt x="75" y="203"/>
                      </a:cubicBez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81" y="107"/>
                        <a:pt x="85" y="102"/>
                        <a:pt x="85" y="96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1" y="0"/>
                        <a:pt x="75" y="0"/>
                      </a:cubicBezTo>
                      <a:close/>
                      <a:moveTo>
                        <a:pt x="21" y="21"/>
                      </a:moveTo>
                      <a:cubicBezTo>
                        <a:pt x="64" y="21"/>
                        <a:pt x="64" y="21"/>
                        <a:pt x="64" y="21"/>
                      </a:cubicBezTo>
                      <a:cubicBezTo>
                        <a:pt x="64" y="85"/>
                        <a:pt x="64" y="85"/>
                        <a:pt x="64" y="85"/>
                      </a:cubicBezTo>
                      <a:cubicBezTo>
                        <a:pt x="21" y="85"/>
                        <a:pt x="21" y="85"/>
                        <a:pt x="21" y="85"/>
                      </a:cubicBezTo>
                      <a:lnTo>
                        <a:pt x="21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12" name="Freeform 850"/>
                <p:cNvSpPr>
                  <a:spLocks noEditPoints="1"/>
                </p:cNvSpPr>
                <p:nvPr/>
              </p:nvSpPr>
              <p:spPr bwMode="auto">
                <a:xfrm>
                  <a:off x="4450" y="3110"/>
                  <a:ext cx="42" cy="42"/>
                </a:xfrm>
                <a:custGeom>
                  <a:avLst/>
                  <a:gdLst>
                    <a:gd name="T0" fmla="*/ 32 w 64"/>
                    <a:gd name="T1" fmla="*/ 64 h 64"/>
                    <a:gd name="T2" fmla="*/ 64 w 64"/>
                    <a:gd name="T3" fmla="*/ 32 h 64"/>
                    <a:gd name="T4" fmla="*/ 32 w 64"/>
                    <a:gd name="T5" fmla="*/ 0 h 64"/>
                    <a:gd name="T6" fmla="*/ 0 w 64"/>
                    <a:gd name="T7" fmla="*/ 32 h 64"/>
                    <a:gd name="T8" fmla="*/ 32 w 64"/>
                    <a:gd name="T9" fmla="*/ 64 h 64"/>
                    <a:gd name="T10" fmla="*/ 32 w 64"/>
                    <a:gd name="T11" fmla="*/ 21 h 64"/>
                    <a:gd name="T12" fmla="*/ 42 w 64"/>
                    <a:gd name="T13" fmla="*/ 32 h 64"/>
                    <a:gd name="T14" fmla="*/ 32 w 64"/>
                    <a:gd name="T15" fmla="*/ 42 h 64"/>
                    <a:gd name="T16" fmla="*/ 21 w 64"/>
                    <a:gd name="T17" fmla="*/ 32 h 64"/>
                    <a:gd name="T18" fmla="*/ 32 w 64"/>
                    <a:gd name="T19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4">
                      <a:moveTo>
                        <a:pt x="32" y="64"/>
                      </a:moveTo>
                      <a:cubicBezTo>
                        <a:pt x="49" y="64"/>
                        <a:pt x="64" y="49"/>
                        <a:pt x="64" y="32"/>
                      </a:cubicBezTo>
                      <a:cubicBezTo>
                        <a:pt x="64" y="14"/>
                        <a:pt x="49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49"/>
                        <a:pt x="14" y="64"/>
                        <a:pt x="32" y="64"/>
                      </a:cubicBezTo>
                      <a:close/>
                      <a:moveTo>
                        <a:pt x="32" y="21"/>
                      </a:moveTo>
                      <a:cubicBezTo>
                        <a:pt x="38" y="21"/>
                        <a:pt x="42" y="26"/>
                        <a:pt x="42" y="32"/>
                      </a:cubicBezTo>
                      <a:cubicBezTo>
                        <a:pt x="42" y="38"/>
                        <a:pt x="38" y="42"/>
                        <a:pt x="32" y="42"/>
                      </a:cubicBezTo>
                      <a:cubicBezTo>
                        <a:pt x="26" y="42"/>
                        <a:pt x="21" y="38"/>
                        <a:pt x="21" y="32"/>
                      </a:cubicBezTo>
                      <a:cubicBezTo>
                        <a:pt x="21" y="26"/>
                        <a:pt x="26" y="21"/>
                        <a:pt x="3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13" name="Freeform 851"/>
                <p:cNvSpPr>
                  <a:spLocks noEditPoints="1"/>
                </p:cNvSpPr>
                <p:nvPr/>
              </p:nvSpPr>
              <p:spPr bwMode="auto">
                <a:xfrm>
                  <a:off x="4301" y="3046"/>
                  <a:ext cx="340" cy="340"/>
                </a:xfrm>
                <a:custGeom>
                  <a:avLst/>
                  <a:gdLst>
                    <a:gd name="T0" fmla="*/ 256 w 512"/>
                    <a:gd name="T1" fmla="*/ 0 h 512"/>
                    <a:gd name="T2" fmla="*/ 0 w 512"/>
                    <a:gd name="T3" fmla="*/ 256 h 512"/>
                    <a:gd name="T4" fmla="*/ 256 w 512"/>
                    <a:gd name="T5" fmla="*/ 512 h 512"/>
                    <a:gd name="T6" fmla="*/ 512 w 512"/>
                    <a:gd name="T7" fmla="*/ 256 h 512"/>
                    <a:gd name="T8" fmla="*/ 256 w 512"/>
                    <a:gd name="T9" fmla="*/ 0 h 512"/>
                    <a:gd name="T10" fmla="*/ 256 w 512"/>
                    <a:gd name="T11" fmla="*/ 490 h 512"/>
                    <a:gd name="T12" fmla="*/ 21 w 512"/>
                    <a:gd name="T13" fmla="*/ 256 h 512"/>
                    <a:gd name="T14" fmla="*/ 256 w 512"/>
                    <a:gd name="T15" fmla="*/ 21 h 512"/>
                    <a:gd name="T16" fmla="*/ 490 w 512"/>
                    <a:gd name="T17" fmla="*/ 256 h 512"/>
                    <a:gd name="T18" fmla="*/ 256 w 512"/>
                    <a:gd name="T19" fmla="*/ 49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2" h="512">
                      <a:moveTo>
                        <a:pt x="256" y="0"/>
                      </a:moveTo>
                      <a:cubicBezTo>
                        <a:pt x="114" y="0"/>
                        <a:pt x="0" y="114"/>
                        <a:pt x="0" y="256"/>
                      </a:cubicBezTo>
                      <a:cubicBezTo>
                        <a:pt x="0" y="397"/>
                        <a:pt x="114" y="512"/>
                        <a:pt x="256" y="512"/>
                      </a:cubicBezTo>
                      <a:cubicBezTo>
                        <a:pt x="397" y="512"/>
                        <a:pt x="512" y="397"/>
                        <a:pt x="512" y="256"/>
                      </a:cubicBezTo>
                      <a:cubicBezTo>
                        <a:pt x="512" y="114"/>
                        <a:pt x="397" y="0"/>
                        <a:pt x="256" y="0"/>
                      </a:cubicBezTo>
                      <a:close/>
                      <a:moveTo>
                        <a:pt x="256" y="490"/>
                      </a:moveTo>
                      <a:cubicBezTo>
                        <a:pt x="126" y="490"/>
                        <a:pt x="21" y="385"/>
                        <a:pt x="21" y="256"/>
                      </a:cubicBezTo>
                      <a:cubicBezTo>
                        <a:pt x="21" y="126"/>
                        <a:pt x="126" y="21"/>
                        <a:pt x="256" y="21"/>
                      </a:cubicBezTo>
                      <a:cubicBezTo>
                        <a:pt x="385" y="21"/>
                        <a:pt x="490" y="126"/>
                        <a:pt x="490" y="256"/>
                      </a:cubicBezTo>
                      <a:cubicBezTo>
                        <a:pt x="490" y="385"/>
                        <a:pt x="385" y="490"/>
                        <a:pt x="256" y="4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3902584-E87E-4ECA-99EC-A464AD15C835}"/>
                </a:ext>
              </a:extLst>
            </p:cNvPr>
            <p:cNvGrpSpPr/>
            <p:nvPr/>
          </p:nvGrpSpPr>
          <p:grpSpPr>
            <a:xfrm>
              <a:off x="3835587" y="4718382"/>
              <a:ext cx="2160000" cy="1889186"/>
              <a:chOff x="3835587" y="4718382"/>
              <a:chExt cx="2160000" cy="1889186"/>
            </a:xfrm>
          </p:grpSpPr>
          <p:sp>
            <p:nvSpPr>
              <p:cNvPr id="68" name="Freeform 7"/>
              <p:cNvSpPr>
                <a:spLocks/>
              </p:cNvSpPr>
              <p:nvPr/>
            </p:nvSpPr>
            <p:spPr bwMode="auto">
              <a:xfrm flipH="1">
                <a:off x="3835587" y="4718382"/>
                <a:ext cx="2160000" cy="1889186"/>
              </a:xfrm>
              <a:custGeom>
                <a:avLst/>
                <a:gdLst>
                  <a:gd name="T0" fmla="*/ 882 w 882"/>
                  <a:gd name="T1" fmla="*/ 185 h 764"/>
                  <a:gd name="T2" fmla="*/ 683 w 882"/>
                  <a:gd name="T3" fmla="*/ 0 h 764"/>
                  <a:gd name="T4" fmla="*/ 200 w 882"/>
                  <a:gd name="T5" fmla="*/ 0 h 764"/>
                  <a:gd name="T6" fmla="*/ 0 w 882"/>
                  <a:gd name="T7" fmla="*/ 200 h 764"/>
                  <a:gd name="T8" fmla="*/ 200 w 882"/>
                  <a:gd name="T9" fmla="*/ 399 h 764"/>
                  <a:gd name="T10" fmla="*/ 650 w 882"/>
                  <a:gd name="T11" fmla="*/ 399 h 764"/>
                  <a:gd name="T12" fmla="*/ 882 w 882"/>
                  <a:gd name="T13" fmla="*/ 764 h 764"/>
                  <a:gd name="T14" fmla="*/ 882 w 882"/>
                  <a:gd name="T15" fmla="*/ 185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2" h="764">
                    <a:moveTo>
                      <a:pt x="882" y="185"/>
                    </a:moveTo>
                    <a:cubicBezTo>
                      <a:pt x="874" y="82"/>
                      <a:pt x="788" y="0"/>
                      <a:pt x="683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90" y="0"/>
                      <a:pt x="0" y="89"/>
                      <a:pt x="0" y="200"/>
                    </a:cubicBezTo>
                    <a:cubicBezTo>
                      <a:pt x="0" y="310"/>
                      <a:pt x="90" y="399"/>
                      <a:pt x="200" y="399"/>
                    </a:cubicBezTo>
                    <a:cubicBezTo>
                      <a:pt x="650" y="399"/>
                      <a:pt x="650" y="399"/>
                      <a:pt x="650" y="399"/>
                    </a:cubicBezTo>
                    <a:cubicBezTo>
                      <a:pt x="759" y="419"/>
                      <a:pt x="835" y="501"/>
                      <a:pt x="882" y="764"/>
                    </a:cubicBezTo>
                    <a:cubicBezTo>
                      <a:pt x="882" y="185"/>
                      <a:pt x="882" y="185"/>
                      <a:pt x="882" y="1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68580" rIns="6858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3959318" y="5020540"/>
                <a:ext cx="1549275" cy="45960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Autofit/>
              </a:bodyPr>
              <a:lstStyle/>
              <a:p>
                <a:r>
                  <a:rPr lang="en-US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Leadership/ Governance</a:t>
                </a:r>
              </a:p>
            </p:txBody>
          </p:sp>
          <p:grpSp>
            <p:nvGrpSpPr>
              <p:cNvPr id="114" name="Group 979"/>
              <p:cNvGrpSpPr>
                <a:grpSpLocks noChangeAspect="1"/>
              </p:cNvGrpSpPr>
              <p:nvPr/>
            </p:nvGrpSpPr>
            <p:grpSpPr bwMode="auto">
              <a:xfrm>
                <a:off x="5356193" y="4907104"/>
                <a:ext cx="502521" cy="573036"/>
                <a:chOff x="2032" y="4237"/>
                <a:chExt cx="340" cy="341"/>
              </a:xfrm>
              <a:solidFill>
                <a:schemeClr val="tx1"/>
              </a:solidFill>
            </p:grpSpPr>
            <p:sp>
              <p:nvSpPr>
                <p:cNvPr id="115" name="Freeform 980"/>
                <p:cNvSpPr>
                  <a:spLocks noEditPoints="1"/>
                </p:cNvSpPr>
                <p:nvPr/>
              </p:nvSpPr>
              <p:spPr bwMode="auto">
                <a:xfrm>
                  <a:off x="2032" y="4237"/>
                  <a:ext cx="340" cy="341"/>
                </a:xfrm>
                <a:custGeom>
                  <a:avLst/>
                  <a:gdLst>
                    <a:gd name="T0" fmla="*/ 256 w 512"/>
                    <a:gd name="T1" fmla="*/ 21 h 512"/>
                    <a:gd name="T2" fmla="*/ 490 w 512"/>
                    <a:gd name="T3" fmla="*/ 256 h 512"/>
                    <a:gd name="T4" fmla="*/ 256 w 512"/>
                    <a:gd name="T5" fmla="*/ 490 h 512"/>
                    <a:gd name="T6" fmla="*/ 21 w 512"/>
                    <a:gd name="T7" fmla="*/ 256 h 512"/>
                    <a:gd name="T8" fmla="*/ 256 w 512"/>
                    <a:gd name="T9" fmla="*/ 21 h 512"/>
                    <a:gd name="T10" fmla="*/ 256 w 512"/>
                    <a:gd name="T11" fmla="*/ 0 h 512"/>
                    <a:gd name="T12" fmla="*/ 0 w 512"/>
                    <a:gd name="T13" fmla="*/ 256 h 512"/>
                    <a:gd name="T14" fmla="*/ 256 w 512"/>
                    <a:gd name="T15" fmla="*/ 512 h 512"/>
                    <a:gd name="T16" fmla="*/ 512 w 512"/>
                    <a:gd name="T17" fmla="*/ 256 h 512"/>
                    <a:gd name="T18" fmla="*/ 256 w 512"/>
                    <a:gd name="T19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2" h="512">
                      <a:moveTo>
                        <a:pt x="256" y="21"/>
                      </a:moveTo>
                      <a:cubicBezTo>
                        <a:pt x="385" y="21"/>
                        <a:pt x="490" y="126"/>
                        <a:pt x="490" y="256"/>
                      </a:cubicBezTo>
                      <a:cubicBezTo>
                        <a:pt x="490" y="385"/>
                        <a:pt x="385" y="490"/>
                        <a:pt x="256" y="490"/>
                      </a:cubicBezTo>
                      <a:cubicBezTo>
                        <a:pt x="126" y="490"/>
                        <a:pt x="21" y="385"/>
                        <a:pt x="21" y="256"/>
                      </a:cubicBezTo>
                      <a:cubicBezTo>
                        <a:pt x="21" y="126"/>
                        <a:pt x="126" y="21"/>
                        <a:pt x="256" y="21"/>
                      </a:cubicBezTo>
                      <a:moveTo>
                        <a:pt x="256" y="0"/>
                      </a:moveTo>
                      <a:cubicBezTo>
                        <a:pt x="114" y="0"/>
                        <a:pt x="0" y="114"/>
                        <a:pt x="0" y="256"/>
                      </a:cubicBezTo>
                      <a:cubicBezTo>
                        <a:pt x="0" y="397"/>
                        <a:pt x="114" y="512"/>
                        <a:pt x="256" y="512"/>
                      </a:cubicBezTo>
                      <a:cubicBezTo>
                        <a:pt x="397" y="512"/>
                        <a:pt x="512" y="397"/>
                        <a:pt x="512" y="256"/>
                      </a:cubicBezTo>
                      <a:cubicBezTo>
                        <a:pt x="512" y="114"/>
                        <a:pt x="397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16" name="Freeform 981"/>
                <p:cNvSpPr>
                  <a:spLocks/>
                </p:cNvSpPr>
                <p:nvPr/>
              </p:nvSpPr>
              <p:spPr bwMode="auto">
                <a:xfrm>
                  <a:off x="2110" y="4471"/>
                  <a:ext cx="99" cy="14"/>
                </a:xfrm>
                <a:custGeom>
                  <a:avLst/>
                  <a:gdLst>
                    <a:gd name="T0" fmla="*/ 139 w 149"/>
                    <a:gd name="T1" fmla="*/ 0 h 21"/>
                    <a:gd name="T2" fmla="*/ 11 w 149"/>
                    <a:gd name="T3" fmla="*/ 0 h 21"/>
                    <a:gd name="T4" fmla="*/ 0 w 149"/>
                    <a:gd name="T5" fmla="*/ 10 h 21"/>
                    <a:gd name="T6" fmla="*/ 11 w 149"/>
                    <a:gd name="T7" fmla="*/ 21 h 21"/>
                    <a:gd name="T8" fmla="*/ 139 w 149"/>
                    <a:gd name="T9" fmla="*/ 21 h 21"/>
                    <a:gd name="T10" fmla="*/ 149 w 149"/>
                    <a:gd name="T11" fmla="*/ 10 h 21"/>
                    <a:gd name="T12" fmla="*/ 139 w 149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9" h="21">
                      <a:moveTo>
                        <a:pt x="139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4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39" y="21"/>
                        <a:pt x="139" y="21"/>
                        <a:pt x="139" y="21"/>
                      </a:cubicBezTo>
                      <a:cubicBezTo>
                        <a:pt x="145" y="21"/>
                        <a:pt x="149" y="16"/>
                        <a:pt x="149" y="10"/>
                      </a:cubicBezTo>
                      <a:cubicBezTo>
                        <a:pt x="149" y="4"/>
                        <a:pt x="145" y="0"/>
                        <a:pt x="1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17" name="Freeform 982"/>
                <p:cNvSpPr>
                  <a:spLocks noEditPoints="1"/>
                </p:cNvSpPr>
                <p:nvPr/>
              </p:nvSpPr>
              <p:spPr bwMode="auto">
                <a:xfrm>
                  <a:off x="2130" y="4320"/>
                  <a:ext cx="164" cy="165"/>
                </a:xfrm>
                <a:custGeom>
                  <a:avLst/>
                  <a:gdLst>
                    <a:gd name="T0" fmla="*/ 244 w 248"/>
                    <a:gd name="T1" fmla="*/ 230 h 248"/>
                    <a:gd name="T2" fmla="*/ 148 w 248"/>
                    <a:gd name="T3" fmla="*/ 132 h 248"/>
                    <a:gd name="T4" fmla="*/ 148 w 248"/>
                    <a:gd name="T5" fmla="*/ 132 h 248"/>
                    <a:gd name="T6" fmla="*/ 185 w 248"/>
                    <a:gd name="T7" fmla="*/ 95 h 248"/>
                    <a:gd name="T8" fmla="*/ 193 w 248"/>
                    <a:gd name="T9" fmla="*/ 98 h 248"/>
                    <a:gd name="T10" fmla="*/ 200 w 248"/>
                    <a:gd name="T11" fmla="*/ 95 h 248"/>
                    <a:gd name="T12" fmla="*/ 200 w 248"/>
                    <a:gd name="T13" fmla="*/ 79 h 248"/>
                    <a:gd name="T14" fmla="*/ 125 w 248"/>
                    <a:gd name="T15" fmla="*/ 4 h 248"/>
                    <a:gd name="T16" fmla="*/ 110 w 248"/>
                    <a:gd name="T17" fmla="*/ 4 h 248"/>
                    <a:gd name="T18" fmla="*/ 110 w 248"/>
                    <a:gd name="T19" fmla="*/ 19 h 248"/>
                    <a:gd name="T20" fmla="*/ 19 w 248"/>
                    <a:gd name="T21" fmla="*/ 110 h 248"/>
                    <a:gd name="T22" fmla="*/ 4 w 248"/>
                    <a:gd name="T23" fmla="*/ 110 h 248"/>
                    <a:gd name="T24" fmla="*/ 4 w 248"/>
                    <a:gd name="T25" fmla="*/ 125 h 248"/>
                    <a:gd name="T26" fmla="*/ 80 w 248"/>
                    <a:gd name="T27" fmla="*/ 200 h 248"/>
                    <a:gd name="T28" fmla="*/ 87 w 248"/>
                    <a:gd name="T29" fmla="*/ 203 h 248"/>
                    <a:gd name="T30" fmla="*/ 95 w 248"/>
                    <a:gd name="T31" fmla="*/ 200 h 248"/>
                    <a:gd name="T32" fmla="*/ 95 w 248"/>
                    <a:gd name="T33" fmla="*/ 185 h 248"/>
                    <a:gd name="T34" fmla="*/ 95 w 248"/>
                    <a:gd name="T35" fmla="*/ 185 h 248"/>
                    <a:gd name="T36" fmla="*/ 132 w 248"/>
                    <a:gd name="T37" fmla="*/ 147 h 248"/>
                    <a:gd name="T38" fmla="*/ 229 w 248"/>
                    <a:gd name="T39" fmla="*/ 245 h 248"/>
                    <a:gd name="T40" fmla="*/ 237 w 248"/>
                    <a:gd name="T41" fmla="*/ 248 h 248"/>
                    <a:gd name="T42" fmla="*/ 244 w 248"/>
                    <a:gd name="T43" fmla="*/ 245 h 248"/>
                    <a:gd name="T44" fmla="*/ 244 w 248"/>
                    <a:gd name="T45" fmla="*/ 230 h 248"/>
                    <a:gd name="T46" fmla="*/ 34 w 248"/>
                    <a:gd name="T47" fmla="*/ 125 h 248"/>
                    <a:gd name="T48" fmla="*/ 125 w 248"/>
                    <a:gd name="T49" fmla="*/ 34 h 248"/>
                    <a:gd name="T50" fmla="*/ 170 w 248"/>
                    <a:gd name="T51" fmla="*/ 79 h 248"/>
                    <a:gd name="T52" fmla="*/ 80 w 248"/>
                    <a:gd name="T53" fmla="*/ 170 h 248"/>
                    <a:gd name="T54" fmla="*/ 34 w 248"/>
                    <a:gd name="T55" fmla="*/ 125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8" h="248">
                      <a:moveTo>
                        <a:pt x="244" y="230"/>
                      </a:moveTo>
                      <a:cubicBezTo>
                        <a:pt x="148" y="132"/>
                        <a:pt x="148" y="132"/>
                        <a:pt x="148" y="132"/>
                      </a:cubicBezTo>
                      <a:cubicBezTo>
                        <a:pt x="148" y="132"/>
                        <a:pt x="148" y="132"/>
                        <a:pt x="148" y="132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87" y="97"/>
                        <a:pt x="190" y="98"/>
                        <a:pt x="193" y="98"/>
                      </a:cubicBezTo>
                      <a:cubicBezTo>
                        <a:pt x="196" y="98"/>
                        <a:pt x="198" y="97"/>
                        <a:pt x="200" y="95"/>
                      </a:cubicBezTo>
                      <a:cubicBezTo>
                        <a:pt x="205" y="90"/>
                        <a:pt x="205" y="84"/>
                        <a:pt x="200" y="79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21" y="0"/>
                        <a:pt x="114" y="0"/>
                        <a:pt x="110" y="4"/>
                      </a:cubicBezTo>
                      <a:cubicBezTo>
                        <a:pt x="106" y="8"/>
                        <a:pt x="106" y="15"/>
                        <a:pt x="110" y="19"/>
                      </a:cubicBezTo>
                      <a:cubicBezTo>
                        <a:pt x="19" y="110"/>
                        <a:pt x="19" y="110"/>
                        <a:pt x="19" y="110"/>
                      </a:cubicBezTo>
                      <a:cubicBezTo>
                        <a:pt x="15" y="105"/>
                        <a:pt x="8" y="105"/>
                        <a:pt x="4" y="110"/>
                      </a:cubicBezTo>
                      <a:cubicBezTo>
                        <a:pt x="0" y="114"/>
                        <a:pt x="0" y="121"/>
                        <a:pt x="4" y="125"/>
                      </a:cubicBezTo>
                      <a:cubicBezTo>
                        <a:pt x="80" y="200"/>
                        <a:pt x="80" y="200"/>
                        <a:pt x="80" y="200"/>
                      </a:cubicBezTo>
                      <a:cubicBezTo>
                        <a:pt x="82" y="202"/>
                        <a:pt x="84" y="203"/>
                        <a:pt x="87" y="203"/>
                      </a:cubicBezTo>
                      <a:cubicBezTo>
                        <a:pt x="90" y="203"/>
                        <a:pt x="93" y="202"/>
                        <a:pt x="95" y="200"/>
                      </a:cubicBezTo>
                      <a:cubicBezTo>
                        <a:pt x="99" y="196"/>
                        <a:pt x="99" y="189"/>
                        <a:pt x="95" y="185"/>
                      </a:cubicBezTo>
                      <a:cubicBezTo>
                        <a:pt x="95" y="185"/>
                        <a:pt x="95" y="185"/>
                        <a:pt x="95" y="185"/>
                      </a:cubicBezTo>
                      <a:cubicBezTo>
                        <a:pt x="132" y="147"/>
                        <a:pt x="132" y="147"/>
                        <a:pt x="132" y="147"/>
                      </a:cubicBezTo>
                      <a:cubicBezTo>
                        <a:pt x="229" y="245"/>
                        <a:pt x="229" y="245"/>
                        <a:pt x="229" y="245"/>
                      </a:cubicBezTo>
                      <a:cubicBezTo>
                        <a:pt x="231" y="247"/>
                        <a:pt x="234" y="248"/>
                        <a:pt x="237" y="248"/>
                      </a:cubicBezTo>
                      <a:cubicBezTo>
                        <a:pt x="239" y="248"/>
                        <a:pt x="242" y="247"/>
                        <a:pt x="244" y="245"/>
                      </a:cubicBezTo>
                      <a:cubicBezTo>
                        <a:pt x="248" y="241"/>
                        <a:pt x="248" y="234"/>
                        <a:pt x="244" y="230"/>
                      </a:cubicBezTo>
                      <a:close/>
                      <a:moveTo>
                        <a:pt x="34" y="125"/>
                      </a:moveTo>
                      <a:cubicBezTo>
                        <a:pt x="125" y="34"/>
                        <a:pt x="125" y="34"/>
                        <a:pt x="125" y="34"/>
                      </a:cubicBezTo>
                      <a:cubicBezTo>
                        <a:pt x="170" y="79"/>
                        <a:pt x="170" y="79"/>
                        <a:pt x="170" y="79"/>
                      </a:cubicBezTo>
                      <a:cubicBezTo>
                        <a:pt x="80" y="170"/>
                        <a:pt x="80" y="170"/>
                        <a:pt x="80" y="170"/>
                      </a:cubicBezTo>
                      <a:lnTo>
                        <a:pt x="34" y="1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1B09515-5230-4B34-BF5D-F538A310DB76}"/>
                </a:ext>
              </a:extLst>
            </p:cNvPr>
            <p:cNvGrpSpPr/>
            <p:nvPr/>
          </p:nvGrpSpPr>
          <p:grpSpPr>
            <a:xfrm>
              <a:off x="3832193" y="2099470"/>
              <a:ext cx="2160000" cy="1889186"/>
              <a:chOff x="3832193" y="2099470"/>
              <a:chExt cx="2160000" cy="1889186"/>
            </a:xfrm>
          </p:grpSpPr>
          <p:sp>
            <p:nvSpPr>
              <p:cNvPr id="98" name="Freeform 7"/>
              <p:cNvSpPr>
                <a:spLocks/>
              </p:cNvSpPr>
              <p:nvPr/>
            </p:nvSpPr>
            <p:spPr bwMode="auto">
              <a:xfrm flipH="1">
                <a:off x="3832193" y="2099470"/>
                <a:ext cx="2160000" cy="1889186"/>
              </a:xfrm>
              <a:custGeom>
                <a:avLst/>
                <a:gdLst>
                  <a:gd name="T0" fmla="*/ 882 w 882"/>
                  <a:gd name="T1" fmla="*/ 185 h 764"/>
                  <a:gd name="T2" fmla="*/ 683 w 882"/>
                  <a:gd name="T3" fmla="*/ 0 h 764"/>
                  <a:gd name="T4" fmla="*/ 200 w 882"/>
                  <a:gd name="T5" fmla="*/ 0 h 764"/>
                  <a:gd name="T6" fmla="*/ 0 w 882"/>
                  <a:gd name="T7" fmla="*/ 200 h 764"/>
                  <a:gd name="T8" fmla="*/ 200 w 882"/>
                  <a:gd name="T9" fmla="*/ 399 h 764"/>
                  <a:gd name="T10" fmla="*/ 650 w 882"/>
                  <a:gd name="T11" fmla="*/ 399 h 764"/>
                  <a:gd name="T12" fmla="*/ 882 w 882"/>
                  <a:gd name="T13" fmla="*/ 764 h 764"/>
                  <a:gd name="T14" fmla="*/ 882 w 882"/>
                  <a:gd name="T15" fmla="*/ 185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2" h="764">
                    <a:moveTo>
                      <a:pt x="882" y="185"/>
                    </a:moveTo>
                    <a:cubicBezTo>
                      <a:pt x="874" y="82"/>
                      <a:pt x="788" y="0"/>
                      <a:pt x="683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90" y="0"/>
                      <a:pt x="0" y="89"/>
                      <a:pt x="0" y="200"/>
                    </a:cubicBezTo>
                    <a:cubicBezTo>
                      <a:pt x="0" y="310"/>
                      <a:pt x="90" y="399"/>
                      <a:pt x="200" y="399"/>
                    </a:cubicBezTo>
                    <a:cubicBezTo>
                      <a:pt x="650" y="399"/>
                      <a:pt x="650" y="399"/>
                      <a:pt x="650" y="399"/>
                    </a:cubicBezTo>
                    <a:cubicBezTo>
                      <a:pt x="759" y="419"/>
                      <a:pt x="835" y="501"/>
                      <a:pt x="882" y="764"/>
                    </a:cubicBezTo>
                    <a:cubicBezTo>
                      <a:pt x="882" y="185"/>
                      <a:pt x="882" y="185"/>
                      <a:pt x="882" y="185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68580" tIns="68580" rIns="6858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4141114" y="2373862"/>
                <a:ext cx="1542158" cy="45960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Autofit/>
              </a:bodyPr>
              <a:lstStyle/>
              <a:p>
                <a:r>
                  <a:rPr lang="en-US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Access to Essential </a:t>
                </a:r>
                <a:r>
                  <a:rPr lang="en-US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Medicine</a:t>
                </a:r>
              </a:p>
            </p:txBody>
          </p:sp>
          <p:grpSp>
            <p:nvGrpSpPr>
              <p:cNvPr id="118" name="Group 327"/>
              <p:cNvGrpSpPr>
                <a:grpSpLocks noChangeAspect="1"/>
              </p:cNvGrpSpPr>
              <p:nvPr/>
            </p:nvGrpSpPr>
            <p:grpSpPr bwMode="auto">
              <a:xfrm>
                <a:off x="5356192" y="2286728"/>
                <a:ext cx="504000" cy="573036"/>
                <a:chOff x="5029" y="1186"/>
                <a:chExt cx="340" cy="340"/>
              </a:xfrm>
              <a:solidFill>
                <a:schemeClr val="tx1"/>
              </a:solidFill>
            </p:grpSpPr>
            <p:sp>
              <p:nvSpPr>
                <p:cNvPr id="119" name="Freeform 328"/>
                <p:cNvSpPr>
                  <a:spLocks noEditPoints="1"/>
                </p:cNvSpPr>
                <p:nvPr/>
              </p:nvSpPr>
              <p:spPr bwMode="auto">
                <a:xfrm>
                  <a:off x="5109" y="1266"/>
                  <a:ext cx="180" cy="180"/>
                </a:xfrm>
                <a:custGeom>
                  <a:avLst/>
                  <a:gdLst>
                    <a:gd name="T0" fmla="*/ 248 w 270"/>
                    <a:gd name="T1" fmla="*/ 142 h 270"/>
                    <a:gd name="T2" fmla="*/ 187 w 270"/>
                    <a:gd name="T3" fmla="*/ 82 h 270"/>
                    <a:gd name="T4" fmla="*/ 127 w 270"/>
                    <a:gd name="T5" fmla="*/ 22 h 270"/>
                    <a:gd name="T6" fmla="*/ 74 w 270"/>
                    <a:gd name="T7" fmla="*/ 0 h 270"/>
                    <a:gd name="T8" fmla="*/ 22 w 270"/>
                    <a:gd name="T9" fmla="*/ 22 h 270"/>
                    <a:gd name="T10" fmla="*/ 0 w 270"/>
                    <a:gd name="T11" fmla="*/ 74 h 270"/>
                    <a:gd name="T12" fmla="*/ 22 w 270"/>
                    <a:gd name="T13" fmla="*/ 127 h 270"/>
                    <a:gd name="T14" fmla="*/ 82 w 270"/>
                    <a:gd name="T15" fmla="*/ 187 h 270"/>
                    <a:gd name="T16" fmla="*/ 142 w 270"/>
                    <a:gd name="T17" fmla="*/ 248 h 270"/>
                    <a:gd name="T18" fmla="*/ 195 w 270"/>
                    <a:gd name="T19" fmla="*/ 270 h 270"/>
                    <a:gd name="T20" fmla="*/ 248 w 270"/>
                    <a:gd name="T21" fmla="*/ 248 h 270"/>
                    <a:gd name="T22" fmla="*/ 270 w 270"/>
                    <a:gd name="T23" fmla="*/ 195 h 270"/>
                    <a:gd name="T24" fmla="*/ 248 w 270"/>
                    <a:gd name="T25" fmla="*/ 142 h 270"/>
                    <a:gd name="T26" fmla="*/ 240 w 270"/>
                    <a:gd name="T27" fmla="*/ 167 h 270"/>
                    <a:gd name="T28" fmla="*/ 118 w 270"/>
                    <a:gd name="T29" fmla="*/ 167 h 270"/>
                    <a:gd name="T30" fmla="*/ 139 w 270"/>
                    <a:gd name="T31" fmla="*/ 145 h 270"/>
                    <a:gd name="T32" fmla="*/ 220 w 270"/>
                    <a:gd name="T33" fmla="*/ 145 h 270"/>
                    <a:gd name="T34" fmla="*/ 220 w 270"/>
                    <a:gd name="T35" fmla="*/ 145 h 270"/>
                    <a:gd name="T36" fmla="*/ 233 w 270"/>
                    <a:gd name="T37" fmla="*/ 157 h 270"/>
                    <a:gd name="T38" fmla="*/ 240 w 270"/>
                    <a:gd name="T39" fmla="*/ 167 h 270"/>
                    <a:gd name="T40" fmla="*/ 248 w 270"/>
                    <a:gd name="T41" fmla="*/ 195 h 270"/>
                    <a:gd name="T42" fmla="*/ 246 w 270"/>
                    <a:gd name="T43" fmla="*/ 209 h 270"/>
                    <a:gd name="T44" fmla="*/ 135 w 270"/>
                    <a:gd name="T45" fmla="*/ 209 h 270"/>
                    <a:gd name="T46" fmla="*/ 135 w 270"/>
                    <a:gd name="T47" fmla="*/ 210 h 270"/>
                    <a:gd name="T48" fmla="*/ 113 w 270"/>
                    <a:gd name="T49" fmla="*/ 188 h 270"/>
                    <a:gd name="T50" fmla="*/ 248 w 270"/>
                    <a:gd name="T51" fmla="*/ 188 h 270"/>
                    <a:gd name="T52" fmla="*/ 248 w 270"/>
                    <a:gd name="T53" fmla="*/ 195 h 270"/>
                    <a:gd name="T54" fmla="*/ 180 w 270"/>
                    <a:gd name="T55" fmla="*/ 105 h 270"/>
                    <a:gd name="T56" fmla="*/ 199 w 270"/>
                    <a:gd name="T57" fmla="*/ 124 h 270"/>
                    <a:gd name="T58" fmla="*/ 160 w 270"/>
                    <a:gd name="T59" fmla="*/ 124 h 270"/>
                    <a:gd name="T60" fmla="*/ 180 w 270"/>
                    <a:gd name="T61" fmla="*/ 105 h 270"/>
                    <a:gd name="T62" fmla="*/ 21 w 270"/>
                    <a:gd name="T63" fmla="*/ 74 h 270"/>
                    <a:gd name="T64" fmla="*/ 37 w 270"/>
                    <a:gd name="T65" fmla="*/ 37 h 270"/>
                    <a:gd name="T66" fmla="*/ 74 w 270"/>
                    <a:gd name="T67" fmla="*/ 21 h 270"/>
                    <a:gd name="T68" fmla="*/ 112 w 270"/>
                    <a:gd name="T69" fmla="*/ 37 h 270"/>
                    <a:gd name="T70" fmla="*/ 165 w 270"/>
                    <a:gd name="T71" fmla="*/ 89 h 270"/>
                    <a:gd name="T72" fmla="*/ 89 w 270"/>
                    <a:gd name="T73" fmla="*/ 165 h 270"/>
                    <a:gd name="T74" fmla="*/ 37 w 270"/>
                    <a:gd name="T75" fmla="*/ 112 h 270"/>
                    <a:gd name="T76" fmla="*/ 21 w 270"/>
                    <a:gd name="T77" fmla="*/ 74 h 270"/>
                    <a:gd name="T78" fmla="*/ 195 w 270"/>
                    <a:gd name="T79" fmla="*/ 248 h 270"/>
                    <a:gd name="T80" fmla="*/ 157 w 270"/>
                    <a:gd name="T81" fmla="*/ 233 h 270"/>
                    <a:gd name="T82" fmla="*/ 155 w 270"/>
                    <a:gd name="T83" fmla="*/ 231 h 270"/>
                    <a:gd name="T84" fmla="*/ 234 w 270"/>
                    <a:gd name="T85" fmla="*/ 231 h 270"/>
                    <a:gd name="T86" fmla="*/ 233 w 270"/>
                    <a:gd name="T87" fmla="*/ 233 h 270"/>
                    <a:gd name="T88" fmla="*/ 195 w 270"/>
                    <a:gd name="T89" fmla="*/ 248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70" h="270">
                      <a:moveTo>
                        <a:pt x="248" y="142"/>
                      </a:moveTo>
                      <a:cubicBezTo>
                        <a:pt x="187" y="82"/>
                        <a:pt x="187" y="82"/>
                        <a:pt x="187" y="82"/>
                      </a:cubicBezTo>
                      <a:cubicBezTo>
                        <a:pt x="127" y="22"/>
                        <a:pt x="127" y="22"/>
                        <a:pt x="127" y="22"/>
                      </a:cubicBezTo>
                      <a:cubicBezTo>
                        <a:pt x="113" y="7"/>
                        <a:pt x="94" y="0"/>
                        <a:pt x="74" y="0"/>
                      </a:cubicBezTo>
                      <a:cubicBezTo>
                        <a:pt x="54" y="0"/>
                        <a:pt x="36" y="7"/>
                        <a:pt x="22" y="22"/>
                      </a:cubicBezTo>
                      <a:cubicBezTo>
                        <a:pt x="7" y="36"/>
                        <a:pt x="0" y="54"/>
                        <a:pt x="0" y="74"/>
                      </a:cubicBezTo>
                      <a:cubicBezTo>
                        <a:pt x="0" y="94"/>
                        <a:pt x="7" y="113"/>
                        <a:pt x="22" y="127"/>
                      </a:cubicBezTo>
                      <a:cubicBezTo>
                        <a:pt x="82" y="187"/>
                        <a:pt x="82" y="187"/>
                        <a:pt x="82" y="187"/>
                      </a:cubicBezTo>
                      <a:cubicBezTo>
                        <a:pt x="142" y="248"/>
                        <a:pt x="142" y="248"/>
                        <a:pt x="142" y="248"/>
                      </a:cubicBezTo>
                      <a:cubicBezTo>
                        <a:pt x="156" y="262"/>
                        <a:pt x="175" y="270"/>
                        <a:pt x="195" y="270"/>
                      </a:cubicBezTo>
                      <a:cubicBezTo>
                        <a:pt x="215" y="270"/>
                        <a:pt x="234" y="262"/>
                        <a:pt x="248" y="248"/>
                      </a:cubicBezTo>
                      <a:cubicBezTo>
                        <a:pt x="262" y="234"/>
                        <a:pt x="270" y="215"/>
                        <a:pt x="270" y="195"/>
                      </a:cubicBezTo>
                      <a:cubicBezTo>
                        <a:pt x="270" y="175"/>
                        <a:pt x="262" y="156"/>
                        <a:pt x="248" y="142"/>
                      </a:cubicBezTo>
                      <a:close/>
                      <a:moveTo>
                        <a:pt x="240" y="167"/>
                      </a:moveTo>
                      <a:cubicBezTo>
                        <a:pt x="118" y="167"/>
                        <a:pt x="118" y="167"/>
                        <a:pt x="118" y="167"/>
                      </a:cubicBezTo>
                      <a:cubicBezTo>
                        <a:pt x="139" y="145"/>
                        <a:pt x="139" y="145"/>
                        <a:pt x="139" y="145"/>
                      </a:cubicBezTo>
                      <a:cubicBezTo>
                        <a:pt x="220" y="145"/>
                        <a:pt x="220" y="145"/>
                        <a:pt x="220" y="145"/>
                      </a:cubicBezTo>
                      <a:cubicBezTo>
                        <a:pt x="220" y="145"/>
                        <a:pt x="220" y="145"/>
                        <a:pt x="220" y="145"/>
                      </a:cubicBezTo>
                      <a:cubicBezTo>
                        <a:pt x="233" y="157"/>
                        <a:pt x="233" y="157"/>
                        <a:pt x="233" y="157"/>
                      </a:cubicBezTo>
                      <a:cubicBezTo>
                        <a:pt x="236" y="160"/>
                        <a:pt x="238" y="163"/>
                        <a:pt x="240" y="167"/>
                      </a:cubicBezTo>
                      <a:close/>
                      <a:moveTo>
                        <a:pt x="248" y="195"/>
                      </a:moveTo>
                      <a:cubicBezTo>
                        <a:pt x="248" y="200"/>
                        <a:pt x="247" y="205"/>
                        <a:pt x="246" y="209"/>
                      </a:cubicBezTo>
                      <a:cubicBezTo>
                        <a:pt x="135" y="209"/>
                        <a:pt x="135" y="209"/>
                        <a:pt x="135" y="209"/>
                      </a:cubicBezTo>
                      <a:cubicBezTo>
                        <a:pt x="135" y="210"/>
                        <a:pt x="135" y="210"/>
                        <a:pt x="135" y="210"/>
                      </a:cubicBezTo>
                      <a:cubicBezTo>
                        <a:pt x="113" y="188"/>
                        <a:pt x="113" y="188"/>
                        <a:pt x="113" y="188"/>
                      </a:cubicBezTo>
                      <a:cubicBezTo>
                        <a:pt x="248" y="188"/>
                        <a:pt x="248" y="188"/>
                        <a:pt x="248" y="188"/>
                      </a:cubicBezTo>
                      <a:cubicBezTo>
                        <a:pt x="248" y="190"/>
                        <a:pt x="248" y="193"/>
                        <a:pt x="248" y="195"/>
                      </a:cubicBezTo>
                      <a:close/>
                      <a:moveTo>
                        <a:pt x="180" y="105"/>
                      </a:moveTo>
                      <a:cubicBezTo>
                        <a:pt x="199" y="124"/>
                        <a:pt x="199" y="124"/>
                        <a:pt x="199" y="124"/>
                      </a:cubicBezTo>
                      <a:cubicBezTo>
                        <a:pt x="160" y="124"/>
                        <a:pt x="160" y="124"/>
                        <a:pt x="160" y="124"/>
                      </a:cubicBezTo>
                      <a:lnTo>
                        <a:pt x="180" y="105"/>
                      </a:lnTo>
                      <a:close/>
                      <a:moveTo>
                        <a:pt x="21" y="74"/>
                      </a:moveTo>
                      <a:cubicBezTo>
                        <a:pt x="21" y="60"/>
                        <a:pt x="27" y="47"/>
                        <a:pt x="37" y="37"/>
                      </a:cubicBezTo>
                      <a:cubicBezTo>
                        <a:pt x="47" y="27"/>
                        <a:pt x="60" y="21"/>
                        <a:pt x="74" y="21"/>
                      </a:cubicBezTo>
                      <a:cubicBezTo>
                        <a:pt x="89" y="21"/>
                        <a:pt x="102" y="27"/>
                        <a:pt x="112" y="37"/>
                      </a:cubicBezTo>
                      <a:cubicBezTo>
                        <a:pt x="165" y="89"/>
                        <a:pt x="165" y="89"/>
                        <a:pt x="165" y="89"/>
                      </a:cubicBezTo>
                      <a:cubicBezTo>
                        <a:pt x="89" y="165"/>
                        <a:pt x="89" y="165"/>
                        <a:pt x="89" y="165"/>
                      </a:cubicBezTo>
                      <a:cubicBezTo>
                        <a:pt x="37" y="112"/>
                        <a:pt x="37" y="112"/>
                        <a:pt x="37" y="112"/>
                      </a:cubicBezTo>
                      <a:cubicBezTo>
                        <a:pt x="27" y="102"/>
                        <a:pt x="21" y="89"/>
                        <a:pt x="21" y="74"/>
                      </a:cubicBezTo>
                      <a:close/>
                      <a:moveTo>
                        <a:pt x="195" y="248"/>
                      </a:moveTo>
                      <a:cubicBezTo>
                        <a:pt x="181" y="248"/>
                        <a:pt x="167" y="243"/>
                        <a:pt x="157" y="233"/>
                      </a:cubicBezTo>
                      <a:cubicBezTo>
                        <a:pt x="155" y="231"/>
                        <a:pt x="155" y="231"/>
                        <a:pt x="155" y="231"/>
                      </a:cubicBezTo>
                      <a:cubicBezTo>
                        <a:pt x="234" y="231"/>
                        <a:pt x="234" y="231"/>
                        <a:pt x="234" y="231"/>
                      </a:cubicBezTo>
                      <a:cubicBezTo>
                        <a:pt x="234" y="231"/>
                        <a:pt x="233" y="232"/>
                        <a:pt x="233" y="233"/>
                      </a:cubicBezTo>
                      <a:cubicBezTo>
                        <a:pt x="223" y="243"/>
                        <a:pt x="209" y="248"/>
                        <a:pt x="195" y="2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20" name="Freeform 329"/>
                <p:cNvSpPr>
                  <a:spLocks noEditPoints="1"/>
                </p:cNvSpPr>
                <p:nvPr/>
              </p:nvSpPr>
              <p:spPr bwMode="auto">
                <a:xfrm>
                  <a:off x="5029" y="1186"/>
                  <a:ext cx="340" cy="340"/>
                </a:xfrm>
                <a:custGeom>
                  <a:avLst/>
                  <a:gdLst>
                    <a:gd name="T0" fmla="*/ 256 w 512"/>
                    <a:gd name="T1" fmla="*/ 21 h 512"/>
                    <a:gd name="T2" fmla="*/ 490 w 512"/>
                    <a:gd name="T3" fmla="*/ 256 h 512"/>
                    <a:gd name="T4" fmla="*/ 256 w 512"/>
                    <a:gd name="T5" fmla="*/ 490 h 512"/>
                    <a:gd name="T6" fmla="*/ 21 w 512"/>
                    <a:gd name="T7" fmla="*/ 256 h 512"/>
                    <a:gd name="T8" fmla="*/ 256 w 512"/>
                    <a:gd name="T9" fmla="*/ 21 h 512"/>
                    <a:gd name="T10" fmla="*/ 256 w 512"/>
                    <a:gd name="T11" fmla="*/ 0 h 512"/>
                    <a:gd name="T12" fmla="*/ 0 w 512"/>
                    <a:gd name="T13" fmla="*/ 256 h 512"/>
                    <a:gd name="T14" fmla="*/ 256 w 512"/>
                    <a:gd name="T15" fmla="*/ 512 h 512"/>
                    <a:gd name="T16" fmla="*/ 512 w 512"/>
                    <a:gd name="T17" fmla="*/ 256 h 512"/>
                    <a:gd name="T18" fmla="*/ 256 w 512"/>
                    <a:gd name="T19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2" h="512">
                      <a:moveTo>
                        <a:pt x="256" y="21"/>
                      </a:moveTo>
                      <a:cubicBezTo>
                        <a:pt x="385" y="21"/>
                        <a:pt x="490" y="126"/>
                        <a:pt x="490" y="256"/>
                      </a:cubicBezTo>
                      <a:cubicBezTo>
                        <a:pt x="490" y="385"/>
                        <a:pt x="385" y="490"/>
                        <a:pt x="256" y="490"/>
                      </a:cubicBezTo>
                      <a:cubicBezTo>
                        <a:pt x="126" y="490"/>
                        <a:pt x="21" y="385"/>
                        <a:pt x="21" y="256"/>
                      </a:cubicBezTo>
                      <a:cubicBezTo>
                        <a:pt x="21" y="126"/>
                        <a:pt x="126" y="21"/>
                        <a:pt x="256" y="21"/>
                      </a:cubicBezTo>
                      <a:moveTo>
                        <a:pt x="256" y="0"/>
                      </a:moveTo>
                      <a:cubicBezTo>
                        <a:pt x="114" y="0"/>
                        <a:pt x="0" y="114"/>
                        <a:pt x="0" y="256"/>
                      </a:cubicBezTo>
                      <a:cubicBezTo>
                        <a:pt x="0" y="397"/>
                        <a:pt x="114" y="512"/>
                        <a:pt x="256" y="512"/>
                      </a:cubicBezTo>
                      <a:cubicBezTo>
                        <a:pt x="397" y="512"/>
                        <a:pt x="512" y="397"/>
                        <a:pt x="512" y="256"/>
                      </a:cubicBezTo>
                      <a:cubicBezTo>
                        <a:pt x="512" y="114"/>
                        <a:pt x="397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1275B92-1F0F-4366-A50A-89C8B46FB64A}"/>
                </a:ext>
              </a:extLst>
            </p:cNvPr>
            <p:cNvGrpSpPr/>
            <p:nvPr/>
          </p:nvGrpSpPr>
          <p:grpSpPr>
            <a:xfrm>
              <a:off x="1672193" y="4718382"/>
              <a:ext cx="2160000" cy="1889186"/>
              <a:chOff x="1672193" y="4718382"/>
              <a:chExt cx="2160000" cy="1889186"/>
            </a:xfrm>
          </p:grpSpPr>
          <p:sp>
            <p:nvSpPr>
              <p:cNvPr id="66" name="Freeform 7"/>
              <p:cNvSpPr>
                <a:spLocks/>
              </p:cNvSpPr>
              <p:nvPr/>
            </p:nvSpPr>
            <p:spPr bwMode="auto">
              <a:xfrm>
                <a:off x="1672193" y="4718382"/>
                <a:ext cx="2160000" cy="1889186"/>
              </a:xfrm>
              <a:custGeom>
                <a:avLst/>
                <a:gdLst>
                  <a:gd name="T0" fmla="*/ 882 w 882"/>
                  <a:gd name="T1" fmla="*/ 185 h 764"/>
                  <a:gd name="T2" fmla="*/ 683 w 882"/>
                  <a:gd name="T3" fmla="*/ 0 h 764"/>
                  <a:gd name="T4" fmla="*/ 200 w 882"/>
                  <a:gd name="T5" fmla="*/ 0 h 764"/>
                  <a:gd name="T6" fmla="*/ 0 w 882"/>
                  <a:gd name="T7" fmla="*/ 200 h 764"/>
                  <a:gd name="T8" fmla="*/ 200 w 882"/>
                  <a:gd name="T9" fmla="*/ 399 h 764"/>
                  <a:gd name="T10" fmla="*/ 650 w 882"/>
                  <a:gd name="T11" fmla="*/ 399 h 764"/>
                  <a:gd name="T12" fmla="*/ 882 w 882"/>
                  <a:gd name="T13" fmla="*/ 764 h 764"/>
                  <a:gd name="T14" fmla="*/ 882 w 882"/>
                  <a:gd name="T15" fmla="*/ 185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2" h="764">
                    <a:moveTo>
                      <a:pt x="882" y="185"/>
                    </a:moveTo>
                    <a:cubicBezTo>
                      <a:pt x="874" y="82"/>
                      <a:pt x="788" y="0"/>
                      <a:pt x="683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90" y="0"/>
                      <a:pt x="0" y="89"/>
                      <a:pt x="0" y="200"/>
                    </a:cubicBezTo>
                    <a:cubicBezTo>
                      <a:pt x="0" y="310"/>
                      <a:pt x="90" y="399"/>
                      <a:pt x="200" y="399"/>
                    </a:cubicBezTo>
                    <a:cubicBezTo>
                      <a:pt x="650" y="399"/>
                      <a:pt x="650" y="399"/>
                      <a:pt x="650" y="399"/>
                    </a:cubicBezTo>
                    <a:cubicBezTo>
                      <a:pt x="759" y="419"/>
                      <a:pt x="835" y="501"/>
                      <a:pt x="882" y="764"/>
                    </a:cubicBezTo>
                    <a:cubicBezTo>
                      <a:pt x="882" y="185"/>
                      <a:pt x="882" y="185"/>
                      <a:pt x="882" y="185"/>
                    </a:cubicBezTo>
                    <a:close/>
                  </a:path>
                </a:pathLst>
              </a:custGeom>
              <a:solidFill>
                <a:srgbClr val="E99B93"/>
              </a:solidFill>
              <a:ln>
                <a:noFill/>
              </a:ln>
            </p:spPr>
            <p:txBody>
              <a:bodyPr vert="horz" wrap="square" lIns="68580" tIns="68580" rIns="6858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2375997" y="4933903"/>
                <a:ext cx="1379995" cy="45960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Autofit/>
              </a:bodyPr>
              <a:lstStyle/>
              <a:p>
                <a:r>
                  <a:rPr lang="en-US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Health Information System</a:t>
                </a:r>
                <a:endParaRPr lang="en-US" sz="12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grpSp>
            <p:nvGrpSpPr>
              <p:cNvPr id="121" name="Group 376"/>
              <p:cNvGrpSpPr>
                <a:grpSpLocks noChangeAspect="1"/>
              </p:cNvGrpSpPr>
              <p:nvPr/>
            </p:nvGrpSpPr>
            <p:grpSpPr bwMode="auto">
              <a:xfrm>
                <a:off x="1774793" y="4873677"/>
                <a:ext cx="504000" cy="573036"/>
                <a:chOff x="3466" y="2823"/>
                <a:chExt cx="340" cy="340"/>
              </a:xfrm>
              <a:solidFill>
                <a:schemeClr val="bg1"/>
              </a:solidFill>
            </p:grpSpPr>
            <p:sp>
              <p:nvSpPr>
                <p:cNvPr id="122" name="Freeform 377"/>
                <p:cNvSpPr>
                  <a:spLocks noEditPoints="1"/>
                </p:cNvSpPr>
                <p:nvPr/>
              </p:nvSpPr>
              <p:spPr bwMode="auto">
                <a:xfrm>
                  <a:off x="3530" y="2915"/>
                  <a:ext cx="212" cy="156"/>
                </a:xfrm>
                <a:custGeom>
                  <a:avLst/>
                  <a:gdLst>
                    <a:gd name="T0" fmla="*/ 320 w 320"/>
                    <a:gd name="T1" fmla="*/ 224 h 235"/>
                    <a:gd name="T2" fmla="*/ 309 w 320"/>
                    <a:gd name="T3" fmla="*/ 235 h 235"/>
                    <a:gd name="T4" fmla="*/ 10 w 320"/>
                    <a:gd name="T5" fmla="*/ 235 h 235"/>
                    <a:gd name="T6" fmla="*/ 0 w 320"/>
                    <a:gd name="T7" fmla="*/ 224 h 235"/>
                    <a:gd name="T8" fmla="*/ 0 w 320"/>
                    <a:gd name="T9" fmla="*/ 11 h 235"/>
                    <a:gd name="T10" fmla="*/ 10 w 320"/>
                    <a:gd name="T11" fmla="*/ 0 h 235"/>
                    <a:gd name="T12" fmla="*/ 21 w 320"/>
                    <a:gd name="T13" fmla="*/ 11 h 235"/>
                    <a:gd name="T14" fmla="*/ 21 w 320"/>
                    <a:gd name="T15" fmla="*/ 214 h 235"/>
                    <a:gd name="T16" fmla="*/ 309 w 320"/>
                    <a:gd name="T17" fmla="*/ 214 h 235"/>
                    <a:gd name="T18" fmla="*/ 320 w 320"/>
                    <a:gd name="T19" fmla="*/ 224 h 235"/>
                    <a:gd name="T20" fmla="*/ 53 w 320"/>
                    <a:gd name="T21" fmla="*/ 192 h 235"/>
                    <a:gd name="T22" fmla="*/ 64 w 320"/>
                    <a:gd name="T23" fmla="*/ 182 h 235"/>
                    <a:gd name="T24" fmla="*/ 64 w 320"/>
                    <a:gd name="T25" fmla="*/ 139 h 235"/>
                    <a:gd name="T26" fmla="*/ 53 w 320"/>
                    <a:gd name="T27" fmla="*/ 128 h 235"/>
                    <a:gd name="T28" fmla="*/ 42 w 320"/>
                    <a:gd name="T29" fmla="*/ 139 h 235"/>
                    <a:gd name="T30" fmla="*/ 42 w 320"/>
                    <a:gd name="T31" fmla="*/ 182 h 235"/>
                    <a:gd name="T32" fmla="*/ 53 w 320"/>
                    <a:gd name="T33" fmla="*/ 192 h 235"/>
                    <a:gd name="T34" fmla="*/ 96 w 320"/>
                    <a:gd name="T35" fmla="*/ 192 h 235"/>
                    <a:gd name="T36" fmla="*/ 106 w 320"/>
                    <a:gd name="T37" fmla="*/ 182 h 235"/>
                    <a:gd name="T38" fmla="*/ 106 w 320"/>
                    <a:gd name="T39" fmla="*/ 107 h 235"/>
                    <a:gd name="T40" fmla="*/ 96 w 320"/>
                    <a:gd name="T41" fmla="*/ 96 h 235"/>
                    <a:gd name="T42" fmla="*/ 85 w 320"/>
                    <a:gd name="T43" fmla="*/ 107 h 235"/>
                    <a:gd name="T44" fmla="*/ 85 w 320"/>
                    <a:gd name="T45" fmla="*/ 182 h 235"/>
                    <a:gd name="T46" fmla="*/ 96 w 320"/>
                    <a:gd name="T47" fmla="*/ 192 h 235"/>
                    <a:gd name="T48" fmla="*/ 138 w 320"/>
                    <a:gd name="T49" fmla="*/ 192 h 235"/>
                    <a:gd name="T50" fmla="*/ 149 w 320"/>
                    <a:gd name="T51" fmla="*/ 182 h 235"/>
                    <a:gd name="T52" fmla="*/ 149 w 320"/>
                    <a:gd name="T53" fmla="*/ 11 h 235"/>
                    <a:gd name="T54" fmla="*/ 138 w 320"/>
                    <a:gd name="T55" fmla="*/ 0 h 235"/>
                    <a:gd name="T56" fmla="*/ 128 w 320"/>
                    <a:gd name="T57" fmla="*/ 11 h 235"/>
                    <a:gd name="T58" fmla="*/ 128 w 320"/>
                    <a:gd name="T59" fmla="*/ 182 h 235"/>
                    <a:gd name="T60" fmla="*/ 138 w 320"/>
                    <a:gd name="T61" fmla="*/ 192 h 235"/>
                    <a:gd name="T62" fmla="*/ 181 w 320"/>
                    <a:gd name="T63" fmla="*/ 192 h 235"/>
                    <a:gd name="T64" fmla="*/ 192 w 320"/>
                    <a:gd name="T65" fmla="*/ 182 h 235"/>
                    <a:gd name="T66" fmla="*/ 192 w 320"/>
                    <a:gd name="T67" fmla="*/ 64 h 235"/>
                    <a:gd name="T68" fmla="*/ 181 w 320"/>
                    <a:gd name="T69" fmla="*/ 54 h 235"/>
                    <a:gd name="T70" fmla="*/ 170 w 320"/>
                    <a:gd name="T71" fmla="*/ 64 h 235"/>
                    <a:gd name="T72" fmla="*/ 170 w 320"/>
                    <a:gd name="T73" fmla="*/ 182 h 235"/>
                    <a:gd name="T74" fmla="*/ 181 w 320"/>
                    <a:gd name="T75" fmla="*/ 192 h 235"/>
                    <a:gd name="T76" fmla="*/ 224 w 320"/>
                    <a:gd name="T77" fmla="*/ 192 h 235"/>
                    <a:gd name="T78" fmla="*/ 234 w 320"/>
                    <a:gd name="T79" fmla="*/ 182 h 235"/>
                    <a:gd name="T80" fmla="*/ 234 w 320"/>
                    <a:gd name="T81" fmla="*/ 32 h 235"/>
                    <a:gd name="T82" fmla="*/ 224 w 320"/>
                    <a:gd name="T83" fmla="*/ 22 h 235"/>
                    <a:gd name="T84" fmla="*/ 213 w 320"/>
                    <a:gd name="T85" fmla="*/ 32 h 235"/>
                    <a:gd name="T86" fmla="*/ 213 w 320"/>
                    <a:gd name="T87" fmla="*/ 182 h 235"/>
                    <a:gd name="T88" fmla="*/ 224 w 320"/>
                    <a:gd name="T89" fmla="*/ 192 h 235"/>
                    <a:gd name="T90" fmla="*/ 266 w 320"/>
                    <a:gd name="T91" fmla="*/ 192 h 235"/>
                    <a:gd name="T92" fmla="*/ 277 w 320"/>
                    <a:gd name="T93" fmla="*/ 182 h 235"/>
                    <a:gd name="T94" fmla="*/ 277 w 320"/>
                    <a:gd name="T95" fmla="*/ 118 h 235"/>
                    <a:gd name="T96" fmla="*/ 266 w 320"/>
                    <a:gd name="T97" fmla="*/ 107 h 235"/>
                    <a:gd name="T98" fmla="*/ 256 w 320"/>
                    <a:gd name="T99" fmla="*/ 118 h 235"/>
                    <a:gd name="T100" fmla="*/ 256 w 320"/>
                    <a:gd name="T101" fmla="*/ 182 h 235"/>
                    <a:gd name="T102" fmla="*/ 266 w 320"/>
                    <a:gd name="T103" fmla="*/ 192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20" h="235">
                      <a:moveTo>
                        <a:pt x="320" y="224"/>
                      </a:moveTo>
                      <a:cubicBezTo>
                        <a:pt x="320" y="230"/>
                        <a:pt x="315" y="235"/>
                        <a:pt x="309" y="235"/>
                      </a:cubicBezTo>
                      <a:cubicBezTo>
                        <a:pt x="10" y="235"/>
                        <a:pt x="10" y="235"/>
                        <a:pt x="10" y="235"/>
                      </a:cubicBezTo>
                      <a:cubicBezTo>
                        <a:pt x="4" y="235"/>
                        <a:pt x="0" y="230"/>
                        <a:pt x="0" y="22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5"/>
                        <a:pt x="4" y="0"/>
                        <a:pt x="10" y="0"/>
                      </a:cubicBezTo>
                      <a:cubicBezTo>
                        <a:pt x="16" y="0"/>
                        <a:pt x="21" y="5"/>
                        <a:pt x="21" y="11"/>
                      </a:cubicBezTo>
                      <a:cubicBezTo>
                        <a:pt x="21" y="214"/>
                        <a:pt x="21" y="214"/>
                        <a:pt x="21" y="214"/>
                      </a:cubicBezTo>
                      <a:cubicBezTo>
                        <a:pt x="309" y="214"/>
                        <a:pt x="309" y="214"/>
                        <a:pt x="309" y="214"/>
                      </a:cubicBezTo>
                      <a:cubicBezTo>
                        <a:pt x="315" y="214"/>
                        <a:pt x="320" y="218"/>
                        <a:pt x="320" y="224"/>
                      </a:cubicBezTo>
                      <a:close/>
                      <a:moveTo>
                        <a:pt x="53" y="192"/>
                      </a:moveTo>
                      <a:cubicBezTo>
                        <a:pt x="59" y="192"/>
                        <a:pt x="64" y="188"/>
                        <a:pt x="64" y="182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4" y="133"/>
                        <a:pt x="59" y="128"/>
                        <a:pt x="53" y="128"/>
                      </a:cubicBezTo>
                      <a:cubicBezTo>
                        <a:pt x="47" y="128"/>
                        <a:pt x="42" y="133"/>
                        <a:pt x="42" y="139"/>
                      </a:cubicBezTo>
                      <a:cubicBezTo>
                        <a:pt x="42" y="182"/>
                        <a:pt x="42" y="182"/>
                        <a:pt x="42" y="182"/>
                      </a:cubicBezTo>
                      <a:cubicBezTo>
                        <a:pt x="42" y="188"/>
                        <a:pt x="47" y="192"/>
                        <a:pt x="53" y="192"/>
                      </a:cubicBezTo>
                      <a:close/>
                      <a:moveTo>
                        <a:pt x="96" y="192"/>
                      </a:moveTo>
                      <a:cubicBezTo>
                        <a:pt x="102" y="192"/>
                        <a:pt x="106" y="188"/>
                        <a:pt x="106" y="182"/>
                      </a:cubicBezTo>
                      <a:cubicBezTo>
                        <a:pt x="106" y="107"/>
                        <a:pt x="106" y="107"/>
                        <a:pt x="106" y="107"/>
                      </a:cubicBezTo>
                      <a:cubicBezTo>
                        <a:pt x="106" y="101"/>
                        <a:pt x="102" y="96"/>
                        <a:pt x="96" y="96"/>
                      </a:cubicBezTo>
                      <a:cubicBezTo>
                        <a:pt x="90" y="96"/>
                        <a:pt x="85" y="101"/>
                        <a:pt x="85" y="107"/>
                      </a:cubicBezTo>
                      <a:cubicBezTo>
                        <a:pt x="85" y="182"/>
                        <a:pt x="85" y="182"/>
                        <a:pt x="85" y="182"/>
                      </a:cubicBezTo>
                      <a:cubicBezTo>
                        <a:pt x="85" y="188"/>
                        <a:pt x="90" y="192"/>
                        <a:pt x="96" y="192"/>
                      </a:cubicBezTo>
                      <a:close/>
                      <a:moveTo>
                        <a:pt x="138" y="192"/>
                      </a:moveTo>
                      <a:cubicBezTo>
                        <a:pt x="144" y="192"/>
                        <a:pt x="149" y="188"/>
                        <a:pt x="149" y="182"/>
                      </a:cubicBezTo>
                      <a:cubicBezTo>
                        <a:pt x="149" y="11"/>
                        <a:pt x="149" y="11"/>
                        <a:pt x="149" y="11"/>
                      </a:cubicBezTo>
                      <a:cubicBezTo>
                        <a:pt x="149" y="5"/>
                        <a:pt x="144" y="0"/>
                        <a:pt x="138" y="0"/>
                      </a:cubicBezTo>
                      <a:cubicBezTo>
                        <a:pt x="132" y="0"/>
                        <a:pt x="128" y="5"/>
                        <a:pt x="128" y="11"/>
                      </a:cubicBezTo>
                      <a:cubicBezTo>
                        <a:pt x="128" y="182"/>
                        <a:pt x="128" y="182"/>
                        <a:pt x="128" y="182"/>
                      </a:cubicBezTo>
                      <a:cubicBezTo>
                        <a:pt x="128" y="188"/>
                        <a:pt x="132" y="192"/>
                        <a:pt x="138" y="192"/>
                      </a:cubicBezTo>
                      <a:close/>
                      <a:moveTo>
                        <a:pt x="181" y="192"/>
                      </a:moveTo>
                      <a:cubicBezTo>
                        <a:pt x="187" y="192"/>
                        <a:pt x="192" y="188"/>
                        <a:pt x="192" y="182"/>
                      </a:cubicBezTo>
                      <a:cubicBezTo>
                        <a:pt x="192" y="64"/>
                        <a:pt x="192" y="64"/>
                        <a:pt x="192" y="64"/>
                      </a:cubicBezTo>
                      <a:cubicBezTo>
                        <a:pt x="192" y="58"/>
                        <a:pt x="187" y="54"/>
                        <a:pt x="181" y="54"/>
                      </a:cubicBezTo>
                      <a:cubicBezTo>
                        <a:pt x="175" y="54"/>
                        <a:pt x="170" y="58"/>
                        <a:pt x="170" y="64"/>
                      </a:cubicBezTo>
                      <a:cubicBezTo>
                        <a:pt x="170" y="182"/>
                        <a:pt x="170" y="182"/>
                        <a:pt x="170" y="182"/>
                      </a:cubicBezTo>
                      <a:cubicBezTo>
                        <a:pt x="170" y="188"/>
                        <a:pt x="175" y="192"/>
                        <a:pt x="181" y="192"/>
                      </a:cubicBezTo>
                      <a:close/>
                      <a:moveTo>
                        <a:pt x="224" y="192"/>
                      </a:moveTo>
                      <a:cubicBezTo>
                        <a:pt x="230" y="192"/>
                        <a:pt x="234" y="188"/>
                        <a:pt x="234" y="182"/>
                      </a:cubicBezTo>
                      <a:cubicBezTo>
                        <a:pt x="234" y="32"/>
                        <a:pt x="234" y="32"/>
                        <a:pt x="234" y="32"/>
                      </a:cubicBezTo>
                      <a:cubicBezTo>
                        <a:pt x="234" y="26"/>
                        <a:pt x="230" y="22"/>
                        <a:pt x="224" y="22"/>
                      </a:cubicBezTo>
                      <a:cubicBezTo>
                        <a:pt x="218" y="22"/>
                        <a:pt x="213" y="26"/>
                        <a:pt x="213" y="32"/>
                      </a:cubicBezTo>
                      <a:cubicBezTo>
                        <a:pt x="213" y="182"/>
                        <a:pt x="213" y="182"/>
                        <a:pt x="213" y="182"/>
                      </a:cubicBezTo>
                      <a:cubicBezTo>
                        <a:pt x="213" y="188"/>
                        <a:pt x="218" y="192"/>
                        <a:pt x="224" y="192"/>
                      </a:cubicBezTo>
                      <a:close/>
                      <a:moveTo>
                        <a:pt x="266" y="192"/>
                      </a:moveTo>
                      <a:cubicBezTo>
                        <a:pt x="272" y="192"/>
                        <a:pt x="277" y="188"/>
                        <a:pt x="277" y="182"/>
                      </a:cubicBezTo>
                      <a:cubicBezTo>
                        <a:pt x="277" y="118"/>
                        <a:pt x="277" y="118"/>
                        <a:pt x="277" y="118"/>
                      </a:cubicBezTo>
                      <a:cubicBezTo>
                        <a:pt x="277" y="112"/>
                        <a:pt x="272" y="107"/>
                        <a:pt x="266" y="107"/>
                      </a:cubicBezTo>
                      <a:cubicBezTo>
                        <a:pt x="260" y="107"/>
                        <a:pt x="256" y="112"/>
                        <a:pt x="256" y="118"/>
                      </a:cubicBezTo>
                      <a:cubicBezTo>
                        <a:pt x="256" y="182"/>
                        <a:pt x="256" y="182"/>
                        <a:pt x="256" y="182"/>
                      </a:cubicBezTo>
                      <a:cubicBezTo>
                        <a:pt x="256" y="188"/>
                        <a:pt x="260" y="192"/>
                        <a:pt x="266" y="1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23" name="Freeform 378"/>
                <p:cNvSpPr>
                  <a:spLocks noEditPoints="1"/>
                </p:cNvSpPr>
                <p:nvPr/>
              </p:nvSpPr>
              <p:spPr bwMode="auto">
                <a:xfrm>
                  <a:off x="3466" y="2823"/>
                  <a:ext cx="340" cy="340"/>
                </a:xfrm>
                <a:custGeom>
                  <a:avLst/>
                  <a:gdLst>
                    <a:gd name="T0" fmla="*/ 256 w 512"/>
                    <a:gd name="T1" fmla="*/ 21 h 512"/>
                    <a:gd name="T2" fmla="*/ 490 w 512"/>
                    <a:gd name="T3" fmla="*/ 256 h 512"/>
                    <a:gd name="T4" fmla="*/ 256 w 512"/>
                    <a:gd name="T5" fmla="*/ 490 h 512"/>
                    <a:gd name="T6" fmla="*/ 21 w 512"/>
                    <a:gd name="T7" fmla="*/ 256 h 512"/>
                    <a:gd name="T8" fmla="*/ 256 w 512"/>
                    <a:gd name="T9" fmla="*/ 21 h 512"/>
                    <a:gd name="T10" fmla="*/ 256 w 512"/>
                    <a:gd name="T11" fmla="*/ 0 h 512"/>
                    <a:gd name="T12" fmla="*/ 0 w 512"/>
                    <a:gd name="T13" fmla="*/ 256 h 512"/>
                    <a:gd name="T14" fmla="*/ 256 w 512"/>
                    <a:gd name="T15" fmla="*/ 512 h 512"/>
                    <a:gd name="T16" fmla="*/ 512 w 512"/>
                    <a:gd name="T17" fmla="*/ 256 h 512"/>
                    <a:gd name="T18" fmla="*/ 256 w 512"/>
                    <a:gd name="T19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2" h="512">
                      <a:moveTo>
                        <a:pt x="256" y="21"/>
                      </a:moveTo>
                      <a:cubicBezTo>
                        <a:pt x="385" y="21"/>
                        <a:pt x="490" y="126"/>
                        <a:pt x="490" y="256"/>
                      </a:cubicBezTo>
                      <a:cubicBezTo>
                        <a:pt x="490" y="385"/>
                        <a:pt x="385" y="490"/>
                        <a:pt x="256" y="490"/>
                      </a:cubicBezTo>
                      <a:cubicBezTo>
                        <a:pt x="126" y="490"/>
                        <a:pt x="21" y="385"/>
                        <a:pt x="21" y="256"/>
                      </a:cubicBezTo>
                      <a:cubicBezTo>
                        <a:pt x="21" y="126"/>
                        <a:pt x="126" y="21"/>
                        <a:pt x="256" y="21"/>
                      </a:cubicBezTo>
                      <a:moveTo>
                        <a:pt x="256" y="0"/>
                      </a:moveTo>
                      <a:cubicBezTo>
                        <a:pt x="114" y="0"/>
                        <a:pt x="0" y="114"/>
                        <a:pt x="0" y="256"/>
                      </a:cubicBezTo>
                      <a:cubicBezTo>
                        <a:pt x="0" y="397"/>
                        <a:pt x="114" y="512"/>
                        <a:pt x="256" y="512"/>
                      </a:cubicBezTo>
                      <a:cubicBezTo>
                        <a:pt x="397" y="512"/>
                        <a:pt x="512" y="397"/>
                        <a:pt x="512" y="256"/>
                      </a:cubicBezTo>
                      <a:cubicBezTo>
                        <a:pt x="512" y="114"/>
                        <a:pt x="397" y="0"/>
                        <a:pt x="256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id="{D2E6F5E8-4855-4DDA-B402-1AD940FA2B55}"/>
              </a:ext>
            </a:extLst>
          </p:cNvPr>
          <p:cNvSpPr txBox="1">
            <a:spLocks/>
          </p:cNvSpPr>
          <p:nvPr/>
        </p:nvSpPr>
        <p:spPr>
          <a:xfrm>
            <a:off x="-10000" y="-5969"/>
            <a:ext cx="9144000" cy="892263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txBody>
          <a:bodyPr vert="horz" lIns="68580" tIns="34290" rIns="68580" bIns="3429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N" sz="3000" b="1" dirty="0">
                <a:latin typeface="Calibri" panose="020F0502020204030204" pitchFamily="34" charset="0"/>
                <a:cs typeface="Calibri" panose="020F0502020204030204" pitchFamily="34" charset="0"/>
              </a:rPr>
              <a:t>Building Blocks of Health System</a:t>
            </a:r>
          </a:p>
        </p:txBody>
      </p:sp>
      <p:sp>
        <p:nvSpPr>
          <p:cNvPr id="51" name="Freeform 893">
            <a:extLst>
              <a:ext uri="{FF2B5EF4-FFF2-40B4-BE49-F238E27FC236}">
                <a16:creationId xmlns:a16="http://schemas.microsoft.com/office/drawing/2014/main" id="{24E1D6B9-D706-4381-BA1F-BE34634E11B3}"/>
              </a:ext>
            </a:extLst>
          </p:cNvPr>
          <p:cNvSpPr>
            <a:spLocks noEditPoints="1"/>
          </p:cNvSpPr>
          <p:nvPr/>
        </p:nvSpPr>
        <p:spPr bwMode="auto">
          <a:xfrm>
            <a:off x="2184800" y="1852199"/>
            <a:ext cx="4293012" cy="3879971"/>
          </a:xfrm>
          <a:custGeom>
            <a:avLst/>
            <a:gdLst>
              <a:gd name="T0" fmla="*/ 285 w 289"/>
              <a:gd name="T1" fmla="*/ 269 h 288"/>
              <a:gd name="T2" fmla="*/ 189 w 289"/>
              <a:gd name="T3" fmla="*/ 174 h 288"/>
              <a:gd name="T4" fmla="*/ 213 w 289"/>
              <a:gd name="T5" fmla="*/ 106 h 288"/>
              <a:gd name="T6" fmla="*/ 106 w 289"/>
              <a:gd name="T7" fmla="*/ 0 h 288"/>
              <a:gd name="T8" fmla="*/ 0 w 289"/>
              <a:gd name="T9" fmla="*/ 106 h 288"/>
              <a:gd name="T10" fmla="*/ 106 w 289"/>
              <a:gd name="T11" fmla="*/ 213 h 288"/>
              <a:gd name="T12" fmla="*/ 174 w 289"/>
              <a:gd name="T13" fmla="*/ 189 h 288"/>
              <a:gd name="T14" fmla="*/ 269 w 289"/>
              <a:gd name="T15" fmla="*/ 285 h 288"/>
              <a:gd name="T16" fmla="*/ 277 w 289"/>
              <a:gd name="T17" fmla="*/ 288 h 288"/>
              <a:gd name="T18" fmla="*/ 285 w 289"/>
              <a:gd name="T19" fmla="*/ 285 h 288"/>
              <a:gd name="T20" fmla="*/ 285 w 289"/>
              <a:gd name="T21" fmla="*/ 269 h 288"/>
              <a:gd name="T22" fmla="*/ 106 w 289"/>
              <a:gd name="T23" fmla="*/ 192 h 288"/>
              <a:gd name="T24" fmla="*/ 21 w 289"/>
              <a:gd name="T25" fmla="*/ 106 h 288"/>
              <a:gd name="T26" fmla="*/ 106 w 289"/>
              <a:gd name="T27" fmla="*/ 21 h 288"/>
              <a:gd name="T28" fmla="*/ 192 w 289"/>
              <a:gd name="T29" fmla="*/ 106 h 288"/>
              <a:gd name="T30" fmla="*/ 106 w 289"/>
              <a:gd name="T31" fmla="*/ 19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9" h="288">
                <a:moveTo>
                  <a:pt x="285" y="269"/>
                </a:moveTo>
                <a:cubicBezTo>
                  <a:pt x="189" y="174"/>
                  <a:pt x="189" y="174"/>
                  <a:pt x="189" y="174"/>
                </a:cubicBezTo>
                <a:cubicBezTo>
                  <a:pt x="204" y="155"/>
                  <a:pt x="213" y="132"/>
                  <a:pt x="213" y="106"/>
                </a:cubicBezTo>
                <a:cubicBezTo>
                  <a:pt x="213" y="48"/>
                  <a:pt x="165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65"/>
                  <a:pt x="48" y="213"/>
                  <a:pt x="106" y="213"/>
                </a:cubicBezTo>
                <a:cubicBezTo>
                  <a:pt x="132" y="213"/>
                  <a:pt x="155" y="204"/>
                  <a:pt x="174" y="189"/>
                </a:cubicBezTo>
                <a:cubicBezTo>
                  <a:pt x="269" y="285"/>
                  <a:pt x="269" y="285"/>
                  <a:pt x="269" y="285"/>
                </a:cubicBezTo>
                <a:cubicBezTo>
                  <a:pt x="272" y="287"/>
                  <a:pt x="274" y="288"/>
                  <a:pt x="277" y="288"/>
                </a:cubicBezTo>
                <a:cubicBezTo>
                  <a:pt x="280" y="288"/>
                  <a:pt x="282" y="287"/>
                  <a:pt x="285" y="285"/>
                </a:cubicBezTo>
                <a:cubicBezTo>
                  <a:pt x="289" y="280"/>
                  <a:pt x="289" y="274"/>
                  <a:pt x="285" y="269"/>
                </a:cubicBezTo>
                <a:close/>
                <a:moveTo>
                  <a:pt x="106" y="192"/>
                </a:moveTo>
                <a:cubicBezTo>
                  <a:pt x="59" y="192"/>
                  <a:pt x="21" y="153"/>
                  <a:pt x="21" y="106"/>
                </a:cubicBezTo>
                <a:cubicBezTo>
                  <a:pt x="21" y="59"/>
                  <a:pt x="59" y="21"/>
                  <a:pt x="106" y="21"/>
                </a:cubicBezTo>
                <a:cubicBezTo>
                  <a:pt x="153" y="21"/>
                  <a:pt x="192" y="59"/>
                  <a:pt x="192" y="106"/>
                </a:cubicBezTo>
                <a:cubicBezTo>
                  <a:pt x="192" y="153"/>
                  <a:pt x="153" y="192"/>
                  <a:pt x="106" y="19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37557F34-441D-4915-9E47-AD8308F74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7296" y="2567460"/>
            <a:ext cx="3006376" cy="2744464"/>
          </a:xfrm>
        </p:spPr>
        <p:txBody>
          <a:bodyPr>
            <a:noAutofit/>
          </a:bodyPr>
          <a:lstStyle/>
          <a:p>
            <a:r>
              <a:rPr lang="en-IN" sz="2800" b="1" dirty="0">
                <a:latin typeface="Calibri" panose="020F0502020204030204" pitchFamily="34" charset="0"/>
                <a:cs typeface="Calibri" panose="020F0502020204030204" pitchFamily="34" charset="0"/>
              </a:rPr>
              <a:t>Common Sense</a:t>
            </a:r>
          </a:p>
          <a:p>
            <a:r>
              <a:rPr lang="en-IN" sz="2800" b="1" dirty="0">
                <a:latin typeface="Calibri" panose="020F0502020204030204" pitchFamily="34" charset="0"/>
                <a:cs typeface="Calibri" panose="020F0502020204030204" pitchFamily="34" charset="0"/>
              </a:rPr>
              <a:t>Citizens’ perspective</a:t>
            </a:r>
          </a:p>
          <a:p>
            <a:r>
              <a:rPr lang="en-IN" sz="2800" b="1" dirty="0">
                <a:latin typeface="Calibri" panose="020F0502020204030204" pitchFamily="34" charset="0"/>
                <a:cs typeface="Calibri" panose="020F0502020204030204" pitchFamily="34" charset="0"/>
              </a:rPr>
              <a:t>Equity </a:t>
            </a:r>
          </a:p>
          <a:p>
            <a:r>
              <a:rPr lang="en-IN" sz="2800" b="1" dirty="0">
                <a:latin typeface="Calibri" panose="020F0502020204030204" pitchFamily="34" charset="0"/>
                <a:cs typeface="Calibri" panose="020F0502020204030204" pitchFamily="34" charset="0"/>
              </a:rPr>
              <a:t>Gender</a:t>
            </a:r>
          </a:p>
          <a:p>
            <a:endParaRPr lang="en-IN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Freeform 893">
            <a:extLst>
              <a:ext uri="{FF2B5EF4-FFF2-40B4-BE49-F238E27FC236}">
                <a16:creationId xmlns:a16="http://schemas.microsoft.com/office/drawing/2014/main" id="{55CC79FC-87A7-4430-A76F-12E234094092}"/>
              </a:ext>
            </a:extLst>
          </p:cNvPr>
          <p:cNvSpPr>
            <a:spLocks noEditPoints="1"/>
          </p:cNvSpPr>
          <p:nvPr/>
        </p:nvSpPr>
        <p:spPr bwMode="auto">
          <a:xfrm>
            <a:off x="7102394" y="1280205"/>
            <a:ext cx="1013648" cy="1029057"/>
          </a:xfrm>
          <a:custGeom>
            <a:avLst/>
            <a:gdLst>
              <a:gd name="T0" fmla="*/ 285 w 289"/>
              <a:gd name="T1" fmla="*/ 269 h 288"/>
              <a:gd name="T2" fmla="*/ 189 w 289"/>
              <a:gd name="T3" fmla="*/ 174 h 288"/>
              <a:gd name="T4" fmla="*/ 213 w 289"/>
              <a:gd name="T5" fmla="*/ 106 h 288"/>
              <a:gd name="T6" fmla="*/ 106 w 289"/>
              <a:gd name="T7" fmla="*/ 0 h 288"/>
              <a:gd name="T8" fmla="*/ 0 w 289"/>
              <a:gd name="T9" fmla="*/ 106 h 288"/>
              <a:gd name="T10" fmla="*/ 106 w 289"/>
              <a:gd name="T11" fmla="*/ 213 h 288"/>
              <a:gd name="T12" fmla="*/ 174 w 289"/>
              <a:gd name="T13" fmla="*/ 189 h 288"/>
              <a:gd name="T14" fmla="*/ 269 w 289"/>
              <a:gd name="T15" fmla="*/ 285 h 288"/>
              <a:gd name="T16" fmla="*/ 277 w 289"/>
              <a:gd name="T17" fmla="*/ 288 h 288"/>
              <a:gd name="T18" fmla="*/ 285 w 289"/>
              <a:gd name="T19" fmla="*/ 285 h 288"/>
              <a:gd name="T20" fmla="*/ 285 w 289"/>
              <a:gd name="T21" fmla="*/ 269 h 288"/>
              <a:gd name="T22" fmla="*/ 106 w 289"/>
              <a:gd name="T23" fmla="*/ 192 h 288"/>
              <a:gd name="T24" fmla="*/ 21 w 289"/>
              <a:gd name="T25" fmla="*/ 106 h 288"/>
              <a:gd name="T26" fmla="*/ 106 w 289"/>
              <a:gd name="T27" fmla="*/ 21 h 288"/>
              <a:gd name="T28" fmla="*/ 192 w 289"/>
              <a:gd name="T29" fmla="*/ 106 h 288"/>
              <a:gd name="T30" fmla="*/ 106 w 289"/>
              <a:gd name="T31" fmla="*/ 19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9" h="288">
                <a:moveTo>
                  <a:pt x="285" y="269"/>
                </a:moveTo>
                <a:cubicBezTo>
                  <a:pt x="189" y="174"/>
                  <a:pt x="189" y="174"/>
                  <a:pt x="189" y="174"/>
                </a:cubicBezTo>
                <a:cubicBezTo>
                  <a:pt x="204" y="155"/>
                  <a:pt x="213" y="132"/>
                  <a:pt x="213" y="106"/>
                </a:cubicBezTo>
                <a:cubicBezTo>
                  <a:pt x="213" y="48"/>
                  <a:pt x="165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65"/>
                  <a:pt x="48" y="213"/>
                  <a:pt x="106" y="213"/>
                </a:cubicBezTo>
                <a:cubicBezTo>
                  <a:pt x="132" y="213"/>
                  <a:pt x="155" y="204"/>
                  <a:pt x="174" y="189"/>
                </a:cubicBezTo>
                <a:cubicBezTo>
                  <a:pt x="269" y="285"/>
                  <a:pt x="269" y="285"/>
                  <a:pt x="269" y="285"/>
                </a:cubicBezTo>
                <a:cubicBezTo>
                  <a:pt x="272" y="287"/>
                  <a:pt x="274" y="288"/>
                  <a:pt x="277" y="288"/>
                </a:cubicBezTo>
                <a:cubicBezTo>
                  <a:pt x="280" y="288"/>
                  <a:pt x="282" y="287"/>
                  <a:pt x="285" y="285"/>
                </a:cubicBezTo>
                <a:cubicBezTo>
                  <a:pt x="289" y="280"/>
                  <a:pt x="289" y="274"/>
                  <a:pt x="285" y="269"/>
                </a:cubicBezTo>
                <a:close/>
                <a:moveTo>
                  <a:pt x="106" y="192"/>
                </a:moveTo>
                <a:cubicBezTo>
                  <a:pt x="59" y="192"/>
                  <a:pt x="21" y="153"/>
                  <a:pt x="21" y="106"/>
                </a:cubicBezTo>
                <a:cubicBezTo>
                  <a:pt x="21" y="59"/>
                  <a:pt x="59" y="21"/>
                  <a:pt x="106" y="21"/>
                </a:cubicBezTo>
                <a:cubicBezTo>
                  <a:pt x="153" y="21"/>
                  <a:pt x="192" y="59"/>
                  <a:pt x="192" y="106"/>
                </a:cubicBezTo>
                <a:cubicBezTo>
                  <a:pt x="192" y="153"/>
                  <a:pt x="153" y="192"/>
                  <a:pt x="106" y="19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143216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-0.13281 -0.006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9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22222E-6 L 0.35859 -0.2666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60" y="-1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51" grpId="2" animBg="1"/>
      <p:bldP spid="53" grpId="0" uiExpand="1" build="p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F438649-77E2-46B1-9D84-9938F2D83968}"/>
              </a:ext>
            </a:extLst>
          </p:cNvPr>
          <p:cNvSpPr txBox="1">
            <a:spLocks/>
          </p:cNvSpPr>
          <p:nvPr/>
        </p:nvSpPr>
        <p:spPr>
          <a:xfrm>
            <a:off x="0" y="-35016"/>
            <a:ext cx="9144000" cy="892263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txBody>
          <a:bodyPr vert="horz" lIns="68580" tIns="34290" rIns="68580" bIns="3429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N" sz="3000" b="1" dirty="0">
                <a:latin typeface="Calibri" panose="020F0502020204030204" pitchFamily="34" charset="0"/>
                <a:cs typeface="Calibri" panose="020F0502020204030204" pitchFamily="34" charset="0"/>
              </a:rPr>
              <a:t>Reporting Matrix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F31F1F4-B722-4CBA-A041-CAC32BF31B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125332"/>
              </p:ext>
            </p:extLst>
          </p:nvPr>
        </p:nvGraphicFramePr>
        <p:xfrm>
          <a:off x="-3" y="753037"/>
          <a:ext cx="9144003" cy="6087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4588">
                  <a:extLst>
                    <a:ext uri="{9D8B030D-6E8A-4147-A177-3AD203B41FA5}">
                      <a16:colId xmlns:a16="http://schemas.microsoft.com/office/drawing/2014/main" val="2004018867"/>
                    </a:ext>
                  </a:extLst>
                </a:gridCol>
                <a:gridCol w="555812">
                  <a:extLst>
                    <a:ext uri="{9D8B030D-6E8A-4147-A177-3AD203B41FA5}">
                      <a16:colId xmlns:a16="http://schemas.microsoft.com/office/drawing/2014/main" val="2858239965"/>
                    </a:ext>
                  </a:extLst>
                </a:gridCol>
                <a:gridCol w="400424">
                  <a:extLst>
                    <a:ext uri="{9D8B030D-6E8A-4147-A177-3AD203B41FA5}">
                      <a16:colId xmlns:a16="http://schemas.microsoft.com/office/drawing/2014/main" val="1021980663"/>
                    </a:ext>
                  </a:extLst>
                </a:gridCol>
                <a:gridCol w="430305">
                  <a:extLst>
                    <a:ext uri="{9D8B030D-6E8A-4147-A177-3AD203B41FA5}">
                      <a16:colId xmlns:a16="http://schemas.microsoft.com/office/drawing/2014/main" val="1588715635"/>
                    </a:ext>
                  </a:extLst>
                </a:gridCol>
                <a:gridCol w="430306">
                  <a:extLst>
                    <a:ext uri="{9D8B030D-6E8A-4147-A177-3AD203B41FA5}">
                      <a16:colId xmlns:a16="http://schemas.microsoft.com/office/drawing/2014/main" val="3885263414"/>
                    </a:ext>
                  </a:extLst>
                </a:gridCol>
                <a:gridCol w="478118">
                  <a:extLst>
                    <a:ext uri="{9D8B030D-6E8A-4147-A177-3AD203B41FA5}">
                      <a16:colId xmlns:a16="http://schemas.microsoft.com/office/drawing/2014/main" val="770058235"/>
                    </a:ext>
                  </a:extLst>
                </a:gridCol>
                <a:gridCol w="597647">
                  <a:extLst>
                    <a:ext uri="{9D8B030D-6E8A-4147-A177-3AD203B41FA5}">
                      <a16:colId xmlns:a16="http://schemas.microsoft.com/office/drawing/2014/main" val="1792478534"/>
                    </a:ext>
                  </a:extLst>
                </a:gridCol>
                <a:gridCol w="561788">
                  <a:extLst>
                    <a:ext uri="{9D8B030D-6E8A-4147-A177-3AD203B41FA5}">
                      <a16:colId xmlns:a16="http://schemas.microsoft.com/office/drawing/2014/main" val="403626283"/>
                    </a:ext>
                  </a:extLst>
                </a:gridCol>
                <a:gridCol w="488972">
                  <a:extLst>
                    <a:ext uri="{9D8B030D-6E8A-4147-A177-3AD203B41FA5}">
                      <a16:colId xmlns:a16="http://schemas.microsoft.com/office/drawing/2014/main" val="3313693245"/>
                    </a:ext>
                  </a:extLst>
                </a:gridCol>
                <a:gridCol w="517358">
                  <a:extLst>
                    <a:ext uri="{9D8B030D-6E8A-4147-A177-3AD203B41FA5}">
                      <a16:colId xmlns:a16="http://schemas.microsoft.com/office/drawing/2014/main" val="421664053"/>
                    </a:ext>
                  </a:extLst>
                </a:gridCol>
                <a:gridCol w="613610">
                  <a:extLst>
                    <a:ext uri="{9D8B030D-6E8A-4147-A177-3AD203B41FA5}">
                      <a16:colId xmlns:a16="http://schemas.microsoft.com/office/drawing/2014/main" val="2365157864"/>
                    </a:ext>
                  </a:extLst>
                </a:gridCol>
                <a:gridCol w="637674">
                  <a:extLst>
                    <a:ext uri="{9D8B030D-6E8A-4147-A177-3AD203B41FA5}">
                      <a16:colId xmlns:a16="http://schemas.microsoft.com/office/drawing/2014/main" val="2274022090"/>
                    </a:ext>
                  </a:extLst>
                </a:gridCol>
                <a:gridCol w="649706">
                  <a:extLst>
                    <a:ext uri="{9D8B030D-6E8A-4147-A177-3AD203B41FA5}">
                      <a16:colId xmlns:a16="http://schemas.microsoft.com/office/drawing/2014/main" val="1536074849"/>
                    </a:ext>
                  </a:extLst>
                </a:gridCol>
                <a:gridCol w="673769">
                  <a:extLst>
                    <a:ext uri="{9D8B030D-6E8A-4147-A177-3AD203B41FA5}">
                      <a16:colId xmlns:a16="http://schemas.microsoft.com/office/drawing/2014/main" val="2429933260"/>
                    </a:ext>
                  </a:extLst>
                </a:gridCol>
                <a:gridCol w="733926">
                  <a:extLst>
                    <a:ext uri="{9D8B030D-6E8A-4147-A177-3AD203B41FA5}">
                      <a16:colId xmlns:a16="http://schemas.microsoft.com/office/drawing/2014/main" val="4032460176"/>
                    </a:ext>
                  </a:extLst>
                </a:gridCol>
              </a:tblGrid>
              <a:tr h="1356880"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AH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FP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</a:t>
                      </a: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NCD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RNTCP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NVBDCP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NLEP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NOHP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NPCB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NPPCF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NPPCD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NIDDCP</a:t>
                      </a:r>
                      <a:endParaRPr lang="en-IN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9037021"/>
                  </a:ext>
                </a:extLst>
              </a:tr>
              <a:tr h="927488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1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142701"/>
                  </a:ext>
                </a:extLst>
              </a:tr>
              <a:tr h="515269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1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SC/HWC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847654"/>
                  </a:ext>
                </a:extLst>
              </a:tr>
              <a:tr h="910314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1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PHC/UPHC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822914"/>
                  </a:ext>
                </a:extLst>
              </a:tr>
              <a:tr h="731642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1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CHC/UCHC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808610"/>
                  </a:ext>
                </a:extLst>
              </a:tr>
              <a:tr h="632073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1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DH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546541"/>
                  </a:ext>
                </a:extLst>
              </a:tr>
              <a:tr h="1013367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1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Medical college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370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5427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F438649-77E2-46B1-9D84-9938F2D8396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892263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txBody>
          <a:bodyPr vert="horz" lIns="68580" tIns="34290" rIns="68580" bIns="3429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N" sz="3000" b="1" dirty="0">
                <a:latin typeface="Calibri" panose="020F0502020204030204" pitchFamily="34" charset="0"/>
                <a:cs typeface="Calibri" panose="020F0502020204030204" pitchFamily="34" charset="0"/>
              </a:rPr>
              <a:t>Reporting Matrix: Illustrative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F31F1F4-B722-4CBA-A041-CAC32BF31B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460564"/>
              </p:ext>
            </p:extLst>
          </p:nvPr>
        </p:nvGraphicFramePr>
        <p:xfrm>
          <a:off x="0" y="892262"/>
          <a:ext cx="9144001" cy="6034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9014">
                  <a:extLst>
                    <a:ext uri="{9D8B030D-6E8A-4147-A177-3AD203B41FA5}">
                      <a16:colId xmlns:a16="http://schemas.microsoft.com/office/drawing/2014/main" val="2004018867"/>
                    </a:ext>
                  </a:extLst>
                </a:gridCol>
                <a:gridCol w="760080">
                  <a:extLst>
                    <a:ext uri="{9D8B030D-6E8A-4147-A177-3AD203B41FA5}">
                      <a16:colId xmlns:a16="http://schemas.microsoft.com/office/drawing/2014/main" val="2858239965"/>
                    </a:ext>
                  </a:extLst>
                </a:gridCol>
                <a:gridCol w="921309">
                  <a:extLst>
                    <a:ext uri="{9D8B030D-6E8A-4147-A177-3AD203B41FA5}">
                      <a16:colId xmlns:a16="http://schemas.microsoft.com/office/drawing/2014/main" val="1021980663"/>
                    </a:ext>
                  </a:extLst>
                </a:gridCol>
                <a:gridCol w="690984">
                  <a:extLst>
                    <a:ext uri="{9D8B030D-6E8A-4147-A177-3AD203B41FA5}">
                      <a16:colId xmlns:a16="http://schemas.microsoft.com/office/drawing/2014/main" val="1588715635"/>
                    </a:ext>
                  </a:extLst>
                </a:gridCol>
                <a:gridCol w="852211">
                  <a:extLst>
                    <a:ext uri="{9D8B030D-6E8A-4147-A177-3AD203B41FA5}">
                      <a16:colId xmlns:a16="http://schemas.microsoft.com/office/drawing/2014/main" val="3885263414"/>
                    </a:ext>
                  </a:extLst>
                </a:gridCol>
                <a:gridCol w="1013442">
                  <a:extLst>
                    <a:ext uri="{9D8B030D-6E8A-4147-A177-3AD203B41FA5}">
                      <a16:colId xmlns:a16="http://schemas.microsoft.com/office/drawing/2014/main" val="1792478534"/>
                    </a:ext>
                  </a:extLst>
                </a:gridCol>
                <a:gridCol w="1381964">
                  <a:extLst>
                    <a:ext uri="{9D8B030D-6E8A-4147-A177-3AD203B41FA5}">
                      <a16:colId xmlns:a16="http://schemas.microsoft.com/office/drawing/2014/main" val="403626283"/>
                    </a:ext>
                  </a:extLst>
                </a:gridCol>
                <a:gridCol w="1404997">
                  <a:extLst>
                    <a:ext uri="{9D8B030D-6E8A-4147-A177-3AD203B41FA5}">
                      <a16:colId xmlns:a16="http://schemas.microsoft.com/office/drawing/2014/main" val="4032460176"/>
                    </a:ext>
                  </a:extLst>
                </a:gridCol>
              </a:tblGrid>
              <a:tr h="1307188"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</a:t>
                      </a:r>
                      <a:endParaRPr lang="en-IN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</a:t>
                      </a:r>
                      <a:endParaRPr lang="en-IN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AH</a:t>
                      </a:r>
                      <a:endParaRPr lang="en-IN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FP</a:t>
                      </a:r>
                      <a:endParaRPr lang="en-IN" sz="2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NCD</a:t>
                      </a:r>
                      <a:endParaRPr lang="en-IN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RNTCP</a:t>
                      </a:r>
                      <a:endParaRPr lang="en-IN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NIDDCP</a:t>
                      </a:r>
                      <a:endParaRPr lang="en-IN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9037021"/>
                  </a:ext>
                </a:extLst>
              </a:tr>
              <a:tr h="752297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32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142701"/>
                  </a:ext>
                </a:extLst>
              </a:tr>
              <a:tr h="673769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SC/HWC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32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32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847654"/>
                  </a:ext>
                </a:extLst>
              </a:tr>
              <a:tr h="876974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PHC/UPHC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32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32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822914"/>
                  </a:ext>
                </a:extLst>
              </a:tr>
              <a:tr h="710284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CHC/UCHC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32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32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32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32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808610"/>
                  </a:ext>
                </a:extLst>
              </a:tr>
              <a:tr h="737937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DH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546541"/>
                  </a:ext>
                </a:extLst>
              </a:tr>
              <a:tr h="976254">
                <a:tc>
                  <a:txBody>
                    <a:bodyPr/>
                    <a:lstStyle/>
                    <a:p>
                      <a:pPr marL="96838" indent="0" algn="l" rtl="0" fontAlgn="ctr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Medical college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370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7433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C2FD5-DD47-4479-A281-864C5A144B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134" y="919695"/>
            <a:ext cx="7958577" cy="5938305"/>
          </a:xfrm>
        </p:spPr>
        <p:txBody>
          <a:bodyPr anchor="t">
            <a:noAutofit/>
          </a:bodyPr>
          <a:lstStyle/>
          <a:p>
            <a:pPr marL="352425" indent="-352425"/>
            <a:r>
              <a:rPr lang="en-IN" sz="2300" dirty="0">
                <a:latin typeface="Calibri" panose="020F0502020204030204" pitchFamily="34" charset="0"/>
                <a:cs typeface="Calibri" panose="020F0502020204030204" pitchFamily="34" charset="0"/>
              </a:rPr>
              <a:t>Maximum 20 page report to be submitted by 21</a:t>
            </a:r>
            <a:r>
              <a:rPr lang="en-IN" sz="23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IN" sz="2300" dirty="0">
                <a:latin typeface="Calibri" panose="020F0502020204030204" pitchFamily="34" charset="0"/>
                <a:cs typeface="Calibri" panose="020F0502020204030204" pitchFamily="34" charset="0"/>
              </a:rPr>
              <a:t> September’18</a:t>
            </a:r>
          </a:p>
          <a:p>
            <a:pPr marL="352425" indent="-352425"/>
            <a:r>
              <a:rPr lang="en-IN" sz="2300" dirty="0">
                <a:latin typeface="Calibri" panose="020F0502020204030204" pitchFamily="34" charset="0"/>
                <a:cs typeface="Calibri" panose="020F0502020204030204" pitchFamily="34" charset="0"/>
              </a:rPr>
              <a:t>Additional information/ data may be put in the Annexure</a:t>
            </a:r>
          </a:p>
          <a:p>
            <a:pPr marL="352425" indent="-352425"/>
            <a:r>
              <a:rPr lang="en-IN" sz="2300" b="1" dirty="0">
                <a:latin typeface="Calibri" panose="020F0502020204030204" pitchFamily="34" charset="0"/>
                <a:cs typeface="Calibri" panose="020F0502020204030204" pitchFamily="34" charset="0"/>
              </a:rPr>
              <a:t>Report Format</a:t>
            </a:r>
            <a:r>
              <a:rPr lang="en-IN" sz="23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695325" lvl="1" indent="-352425">
              <a:buClr>
                <a:schemeClr val="tx2">
                  <a:lumMod val="90000"/>
                  <a:lumOff val="10000"/>
                </a:schemeClr>
              </a:buClr>
            </a:pPr>
            <a:r>
              <a:rPr lang="en-IN" sz="2300" u="sng" dirty="0">
                <a:latin typeface="Calibri" panose="020F0502020204030204" pitchFamily="34" charset="0"/>
                <a:cs typeface="Calibri" panose="020F0502020204030204" pitchFamily="34" charset="0"/>
              </a:rPr>
              <a:t>RMNCH+A</a:t>
            </a:r>
            <a:r>
              <a:rPr lang="en-IN" sz="2300" dirty="0">
                <a:latin typeface="Calibri" panose="020F0502020204030204" pitchFamily="34" charset="0"/>
                <a:cs typeface="Calibri" panose="020F0502020204030204" pitchFamily="34" charset="0"/>
              </a:rPr>
              <a:t>: Community Perspective; Primary Care Services in rural and urban area; Secondary and Tertiary care services; Matrix</a:t>
            </a:r>
          </a:p>
          <a:p>
            <a:pPr marL="695325" lvl="1" indent="-352425">
              <a:buClr>
                <a:schemeClr val="tx2">
                  <a:lumMod val="90000"/>
                  <a:lumOff val="10000"/>
                </a:schemeClr>
              </a:buClr>
            </a:pPr>
            <a:r>
              <a:rPr lang="en-IN" sz="2300" u="sng" dirty="0">
                <a:latin typeface="Calibri" panose="020F0502020204030204" pitchFamily="34" charset="0"/>
                <a:cs typeface="Calibri" panose="020F0502020204030204" pitchFamily="34" charset="0"/>
              </a:rPr>
              <a:t>Communicable Disease</a:t>
            </a:r>
            <a:r>
              <a:rPr lang="en-IN" sz="2300" dirty="0">
                <a:latin typeface="Calibri" panose="020F0502020204030204" pitchFamily="34" charset="0"/>
                <a:cs typeface="Calibri" panose="020F0502020204030204" pitchFamily="34" charset="0"/>
              </a:rPr>
              <a:t>: Community Perspective; Primary Care Services in rural and urban area; Secondary and Tertiary care services; Matrix</a:t>
            </a:r>
          </a:p>
          <a:p>
            <a:pPr marL="695325" lvl="1" indent="-352425">
              <a:buClr>
                <a:schemeClr val="tx2">
                  <a:lumMod val="90000"/>
                  <a:lumOff val="10000"/>
                </a:schemeClr>
              </a:buClr>
            </a:pPr>
            <a:r>
              <a:rPr lang="en-IN" sz="2300" u="sng" dirty="0">
                <a:latin typeface="Calibri" panose="020F0502020204030204" pitchFamily="34" charset="0"/>
                <a:cs typeface="Calibri" panose="020F0502020204030204" pitchFamily="34" charset="0"/>
              </a:rPr>
              <a:t>Non Communicable Diseases</a:t>
            </a:r>
            <a:r>
              <a:rPr lang="en-IN" sz="2300" dirty="0">
                <a:latin typeface="Calibri" panose="020F0502020204030204" pitchFamily="34" charset="0"/>
                <a:cs typeface="Calibri" panose="020F0502020204030204" pitchFamily="34" charset="0"/>
              </a:rPr>
              <a:t>: Community Perspective; Primary Care Services in rural and urban area; Secondary and Tertiary care services; Matrix</a:t>
            </a:r>
          </a:p>
          <a:p>
            <a:pPr marL="695325" lvl="1" indent="-352425">
              <a:buClr>
                <a:schemeClr val="tx2">
                  <a:lumMod val="90000"/>
                  <a:lumOff val="10000"/>
                </a:schemeClr>
              </a:buClr>
            </a:pPr>
            <a:r>
              <a:rPr lang="en-IN" sz="2300" u="sng" dirty="0">
                <a:latin typeface="Calibri" panose="020F0502020204030204" pitchFamily="34" charset="0"/>
                <a:cs typeface="Calibri" panose="020F0502020204030204" pitchFamily="34" charset="0"/>
              </a:rPr>
              <a:t>Strengths and Challenges </a:t>
            </a:r>
            <a:r>
              <a:rPr lang="en-IN" sz="2300" dirty="0">
                <a:latin typeface="Calibri" panose="020F0502020204030204" pitchFamily="34" charset="0"/>
                <a:cs typeface="Calibri" panose="020F0502020204030204" pitchFamily="34" charset="0"/>
              </a:rPr>
              <a:t>to Health Systems in the state</a:t>
            </a:r>
          </a:p>
          <a:p>
            <a:pPr marL="695325" lvl="1" indent="-352425"/>
            <a:endParaRPr lang="en-IN" sz="2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2425" indent="-352425"/>
            <a:endParaRPr lang="en-IN" sz="2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2425" indent="-352425"/>
            <a:endParaRPr lang="en-IN" sz="2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F8F118-B712-45C0-8E38-6DA48384536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892263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txBody>
          <a:bodyPr vert="horz" lIns="68580" tIns="34290" rIns="68580" bIns="3429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N" sz="3000" b="1" dirty="0">
                <a:latin typeface="Calibri" panose="020F0502020204030204" pitchFamily="34" charset="0"/>
                <a:cs typeface="Calibri" panose="020F0502020204030204" pitchFamily="34" charset="0"/>
              </a:rPr>
              <a:t>State Report</a:t>
            </a:r>
          </a:p>
        </p:txBody>
      </p:sp>
    </p:spTree>
    <p:extLst>
      <p:ext uri="{BB962C8B-B14F-4D97-AF65-F5344CB8AC3E}">
        <p14:creationId xmlns:p14="http://schemas.microsoft.com/office/powerpoint/2010/main" val="6680175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</TotalTime>
  <Words>574</Words>
  <Application>Microsoft Office PowerPoint</Application>
  <PresentationFormat>On-screen Show (4:3)</PresentationFormat>
  <Paragraphs>185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Century Gothic</vt:lpstr>
      <vt:lpstr>Corbel</vt:lpstr>
      <vt:lpstr>Symbol</vt:lpstr>
      <vt:lpstr>Verdana</vt:lpstr>
      <vt:lpstr>Parallax</vt:lpstr>
      <vt:lpstr>12th Common Review Mission</vt:lpstr>
      <vt:lpstr>“Policymaking is not restricted to Government offices only. Policies are people inspired and people centric. A culture of participate governance is revolutionising decision making and leading to better results on ground”             …Narendra Modi          (Hon’ble PM of India)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Mona Gupta</dc:creator>
  <cp:lastModifiedBy>sweta roy</cp:lastModifiedBy>
  <cp:revision>61</cp:revision>
  <dcterms:created xsi:type="dcterms:W3CDTF">2018-09-03T09:53:17Z</dcterms:created>
  <dcterms:modified xsi:type="dcterms:W3CDTF">2018-09-04T04:15:30Z</dcterms:modified>
</cp:coreProperties>
</file>